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30"/>
  </p:notesMasterIdLst>
  <p:handoutMasterIdLst>
    <p:handoutMasterId r:id="rId31"/>
  </p:handoutMasterIdLst>
  <p:sldIdLst>
    <p:sldId id="256" r:id="rId2"/>
    <p:sldId id="303" r:id="rId3"/>
    <p:sldId id="302" r:id="rId4"/>
    <p:sldId id="310" r:id="rId5"/>
    <p:sldId id="286" r:id="rId6"/>
    <p:sldId id="291" r:id="rId7"/>
    <p:sldId id="311" r:id="rId8"/>
    <p:sldId id="312" r:id="rId9"/>
    <p:sldId id="295" r:id="rId10"/>
    <p:sldId id="292" r:id="rId11"/>
    <p:sldId id="293" r:id="rId12"/>
    <p:sldId id="290" r:id="rId13"/>
    <p:sldId id="294" r:id="rId14"/>
    <p:sldId id="296" r:id="rId15"/>
    <p:sldId id="313" r:id="rId16"/>
    <p:sldId id="314" r:id="rId17"/>
    <p:sldId id="304" r:id="rId18"/>
    <p:sldId id="305" r:id="rId19"/>
    <p:sldId id="306" r:id="rId20"/>
    <p:sldId id="297" r:id="rId21"/>
    <p:sldId id="298" r:id="rId22"/>
    <p:sldId id="307" r:id="rId23"/>
    <p:sldId id="299" r:id="rId24"/>
    <p:sldId id="308" r:id="rId25"/>
    <p:sldId id="309" r:id="rId26"/>
    <p:sldId id="300" r:id="rId27"/>
    <p:sldId id="301" r:id="rId28"/>
    <p:sldId id="285" r:id="rId29"/>
  </p:sldIdLst>
  <p:sldSz cx="9144000" cy="6858000" type="screen4x3"/>
  <p:notesSz cx="6734175" cy="98679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727D5"/>
    <a:srgbClr val="FF971B"/>
    <a:srgbClr val="E329D1"/>
    <a:srgbClr val="59B4FF"/>
    <a:srgbClr val="1E55C6"/>
    <a:srgbClr val="C00000"/>
    <a:srgbClr val="005BAC"/>
    <a:srgbClr val="FACE8C"/>
    <a:srgbClr val="D996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autoAdjust="0"/>
    <p:restoredTop sz="85679" autoAdjust="0"/>
  </p:normalViewPr>
  <p:slideViewPr>
    <p:cSldViewPr>
      <p:cViewPr>
        <p:scale>
          <a:sx n="73" d="100"/>
          <a:sy n="73" d="100"/>
        </p:scale>
        <p:origin x="2632" y="504"/>
      </p:cViewPr>
      <p:guideLst>
        <p:guide orient="horz" pos="2160"/>
        <p:guide pos="2880"/>
      </p:guideLst>
    </p:cSldViewPr>
  </p:slideViewPr>
  <p:notesTextViewPr>
    <p:cViewPr>
      <p:scale>
        <a:sx n="3" d="2"/>
        <a:sy n="3" d="2"/>
      </p:scale>
      <p:origin x="0" y="0"/>
    </p:cViewPr>
  </p:notesTextViewPr>
  <p:sorterViewPr>
    <p:cViewPr>
      <p:scale>
        <a:sx n="66" d="100"/>
        <a:sy n="66" d="100"/>
      </p:scale>
      <p:origin x="0" y="-6848"/>
    </p:cViewPr>
  </p:sorterViewPr>
  <p:notesViewPr>
    <p:cSldViewPr>
      <p:cViewPr varScale="1">
        <p:scale>
          <a:sx n="77" d="100"/>
          <a:sy n="77" d="100"/>
        </p:scale>
        <p:origin x="-2094" y="-96"/>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7825"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sz="quarter" idx="1"/>
          </p:nvPr>
        </p:nvSpPr>
        <p:spPr>
          <a:xfrm>
            <a:off x="3814763" y="0"/>
            <a:ext cx="2917825" cy="493713"/>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B3EDE12-29D0-4362-93CB-8B6BD58A119D}" type="datetimeFigureOut">
              <a:rPr lang="ja-JP" altLang="en-US"/>
              <a:pPr>
                <a:defRPr/>
              </a:pPr>
              <a:t>2020/10/19</a:t>
            </a:fld>
            <a:endParaRPr lang="ja-JP" altLang="en-US"/>
          </a:p>
        </p:txBody>
      </p:sp>
      <p:sp>
        <p:nvSpPr>
          <p:cNvPr id="4" name="フッター プレースホルダ 3"/>
          <p:cNvSpPr>
            <a:spLocks noGrp="1"/>
          </p:cNvSpPr>
          <p:nvPr>
            <p:ph type="ftr" sz="quarter" idx="2"/>
          </p:nvPr>
        </p:nvSpPr>
        <p:spPr>
          <a:xfrm>
            <a:off x="0" y="9372600"/>
            <a:ext cx="2917825" cy="493713"/>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スライド番号プレースホルダ 4"/>
          <p:cNvSpPr>
            <a:spLocks noGrp="1"/>
          </p:cNvSpPr>
          <p:nvPr>
            <p:ph type="sldNum" sz="quarter" idx="3"/>
          </p:nvPr>
        </p:nvSpPr>
        <p:spPr>
          <a:xfrm>
            <a:off x="3814763" y="9372600"/>
            <a:ext cx="2917825" cy="493713"/>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1A0640F-CE4A-40F8-AA87-54EDF0A530D7}" type="slidenum">
              <a:rPr lang="ja-JP" altLang="en-US"/>
              <a:pPr>
                <a:defRPr/>
              </a:pPr>
              <a:t>‹#›</a:t>
            </a:fld>
            <a:endParaRPr lang="ja-JP"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7825"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14763" y="0"/>
            <a:ext cx="2917825" cy="493713"/>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9D8BCAF-292B-4B1D-953F-9E89721D8DE7}" type="datetimeFigureOut">
              <a:rPr lang="ja-JP" altLang="en-US"/>
              <a:pPr>
                <a:defRPr/>
              </a:pPr>
              <a:t>2020/10/19</a:t>
            </a:fld>
            <a:endParaRPr lang="ja-JP" altLang="en-US"/>
          </a:p>
        </p:txBody>
      </p:sp>
      <p:sp>
        <p:nvSpPr>
          <p:cNvPr id="4" name="スライド イメージ プレースホルダ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73100" y="4687888"/>
            <a:ext cx="5387975" cy="4440237"/>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9372600"/>
            <a:ext cx="2917825" cy="493713"/>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14763" y="9372600"/>
            <a:ext cx="2917825" cy="493713"/>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28529C0-2C2E-410F-BE89-FBC102446865}"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scscan.com/validato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bscscan.com/chart/gaspric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binance.org/smart-chain/guides/bsc-intro.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inmarketcap.com/ja/rankings/exchang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inpost.jp/?p=191042"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okex.com/support/hc/en-us/articles/360051090391"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cruit.gmo.jp/engineer/jisedai/blog/binance-chain-token-issu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coinmarketcap.com/ja/" TargetMode="External"/><Relationship Id="rId4" Type="http://schemas.openxmlformats.org/officeDocument/2006/relationships/hyperlink" Target="https://www.binance.org/cn/stakin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xplorer.binance.org/asset/BNB"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therscan.io/token/0xB8c77482e45F1F44dE1745F52C74426C631bDD5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inance.com/en/blog/421499824684901106/13th-BNB-Burn-%7C-Quarterly-Highlights-and-Insights-from-CZ"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binance.com/en/support/announcement/4db101d45b204c3a9206c057f0f6856a" TargetMode="External"/><Relationship Id="rId4" Type="http://schemas.openxmlformats.org/officeDocument/2006/relationships/hyperlink" Target="https://www.binance.org/en/blog/binance-introduces-the-bnb-pioneer-burn-program-adjusts-bnb-token-burn-mechanic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inmarketcap.com/ja/currencies/binance-coi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ja-JP" sz="1200" b="1" dirty="0"/>
          </a:p>
        </p:txBody>
      </p:sp>
      <p:sp>
        <p:nvSpPr>
          <p:cNvPr id="4" name="スライド番号プレースホルダー 3"/>
          <p:cNvSpPr>
            <a:spLocks noGrp="1"/>
          </p:cNvSpPr>
          <p:nvPr>
            <p:ph type="sldNum" sz="quarter" idx="10"/>
          </p:nvPr>
        </p:nvSpPr>
        <p:spPr/>
        <p:txBody>
          <a:bodyPr/>
          <a:lstStyle/>
          <a:p>
            <a:pPr>
              <a:defRPr/>
            </a:pPr>
            <a:fld id="{328529C0-2C2E-410F-BE89-FBC102446865}" type="slidenum">
              <a:rPr lang="ja-JP" altLang="en-US" smtClean="0"/>
              <a:pPr>
                <a:defRPr/>
              </a:pPr>
              <a:t>1</a:t>
            </a:fld>
            <a:endParaRPr lang="ja-JP" altLang="en-US"/>
          </a:p>
        </p:txBody>
      </p:sp>
    </p:spTree>
    <p:extLst>
      <p:ext uri="{BB962C8B-B14F-4D97-AF65-F5344CB8AC3E}">
        <p14:creationId xmlns:p14="http://schemas.microsoft.com/office/powerpoint/2010/main" val="166391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https://bscscan.com/validators</a:t>
            </a:r>
            <a:endParaRPr lang="en-US" altLang="ja-JP" dirty="0"/>
          </a:p>
          <a:p>
            <a:endParaRPr kumimoji="1" lang="en-US" altLang="ja-JP" dirty="0"/>
          </a:p>
          <a:p>
            <a:r>
              <a:rPr lang="en-US" altLang="ja-JP" dirty="0">
                <a:hlinkClick r:id="rId4"/>
              </a:rPr>
              <a:t>https://bscscan.com/chart/gasprice</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17</a:t>
            </a:fld>
            <a:endParaRPr lang="ja-JP" altLang="en-US"/>
          </a:p>
        </p:txBody>
      </p:sp>
    </p:spTree>
    <p:extLst>
      <p:ext uri="{BB962C8B-B14F-4D97-AF65-F5344CB8AC3E}">
        <p14:creationId xmlns:p14="http://schemas.microsoft.com/office/powerpoint/2010/main" val="313110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18</a:t>
            </a:fld>
            <a:endParaRPr lang="ja-JP" altLang="en-US"/>
          </a:p>
        </p:txBody>
      </p:sp>
    </p:spTree>
    <p:extLst>
      <p:ext uri="{BB962C8B-B14F-4D97-AF65-F5344CB8AC3E}">
        <p14:creationId xmlns:p14="http://schemas.microsoft.com/office/powerpoint/2010/main" val="3979385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BSC</a:t>
            </a:r>
            <a:r>
              <a:rPr lang="ja-JP" altLang="en-US">
                <a:hlinkClick r:id="rId3"/>
              </a:rPr>
              <a:t>エコーシステム</a:t>
            </a:r>
            <a:endParaRPr lang="en-US" altLang="ja-JP" dirty="0">
              <a:hlinkClick r:id="rId3"/>
            </a:endParaRPr>
          </a:p>
          <a:p>
            <a:endParaRPr lang="en-US" altLang="ja-JP" dirty="0">
              <a:hlinkClick r:id="rId3"/>
            </a:endParaRPr>
          </a:p>
          <a:p>
            <a:r>
              <a:rPr lang="en-US" altLang="ja-JP" dirty="0">
                <a:hlinkClick r:id="rId3"/>
              </a:rPr>
              <a:t>https://docs.binance.org/smart-chain/guides/bsc-intro.html</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27</a:t>
            </a:fld>
            <a:endParaRPr lang="ja-JP" altLang="en-US"/>
          </a:p>
        </p:txBody>
      </p:sp>
    </p:spTree>
    <p:extLst>
      <p:ext uri="{BB962C8B-B14F-4D97-AF65-F5344CB8AC3E}">
        <p14:creationId xmlns:p14="http://schemas.microsoft.com/office/powerpoint/2010/main" val="17370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328529C0-2C2E-410F-BE89-FBC102446865}" type="slidenum">
              <a:rPr lang="ja-JP" altLang="en-US" smtClean="0"/>
              <a:pPr>
                <a:defRPr/>
              </a:pPr>
              <a:t>28</a:t>
            </a:fld>
            <a:endParaRPr lang="ja-JP" altLang="en-US"/>
          </a:p>
        </p:txBody>
      </p:sp>
    </p:spTree>
    <p:extLst>
      <p:ext uri="{BB962C8B-B14F-4D97-AF65-F5344CB8AC3E}">
        <p14:creationId xmlns:p14="http://schemas.microsoft.com/office/powerpoint/2010/main" val="31981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https://coinmarketcap.com/ja/rankings/exchanges/</a:t>
            </a:r>
            <a:endParaRPr lang="en-US" altLang="ja-JP" dirty="0"/>
          </a:p>
          <a:p>
            <a:endParaRPr kumimoji="1" lang="en-US" altLang="ja-JP" dirty="0"/>
          </a:p>
          <a:p>
            <a:r>
              <a:rPr kumimoji="1" lang="en-US" altLang="ja-JP" sz="1200" b="0" i="0" kern="1200" dirty="0" err="1">
                <a:solidFill>
                  <a:schemeClr val="tx1"/>
                </a:solidFill>
                <a:effectLst/>
                <a:latin typeface="+mn-lt"/>
                <a:ea typeface="+mn-ea"/>
                <a:cs typeface="+mn-cs"/>
              </a:rPr>
              <a:t>CoinMarketCap</a:t>
            </a:r>
            <a:r>
              <a:rPr kumimoji="1" lang="en-US" altLang="ja-JP" sz="1200" b="0" i="0" kern="1200" dirty="0">
                <a:solidFill>
                  <a:schemeClr val="tx1"/>
                </a:solidFill>
                <a:effectLst/>
                <a:latin typeface="+mn-lt"/>
                <a:ea typeface="+mn-ea"/>
                <a:cs typeface="+mn-cs"/>
              </a:rPr>
              <a:t> ranks the top cryptocurrency exchanges based on traffic, liquidity, trading volumes of spot markets.</a:t>
            </a:r>
          </a:p>
          <a:p>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2</a:t>
            </a:fld>
            <a:endParaRPr lang="ja-JP" altLang="en-US"/>
          </a:p>
        </p:txBody>
      </p:sp>
    </p:spTree>
    <p:extLst>
      <p:ext uri="{BB962C8B-B14F-4D97-AF65-F5344CB8AC3E}">
        <p14:creationId xmlns:p14="http://schemas.microsoft.com/office/powerpoint/2010/main" val="428626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3</a:t>
            </a:fld>
            <a:endParaRPr lang="ja-JP" altLang="en-US"/>
          </a:p>
        </p:txBody>
      </p:sp>
    </p:spTree>
    <p:extLst>
      <p:ext uri="{BB962C8B-B14F-4D97-AF65-F5344CB8AC3E}">
        <p14:creationId xmlns:p14="http://schemas.microsoft.com/office/powerpoint/2010/main" val="213649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hlinkClick r:id="rId3"/>
              </a:rPr>
              <a:t>https://coinpost.jp/?p=191042</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hlinkClick r:id="rId4"/>
              </a:rPr>
              <a:t>https://www.okex.com/support/hc/en-us/articles/360051090391</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5</a:t>
            </a:fld>
            <a:endParaRPr lang="ja-JP" altLang="en-US"/>
          </a:p>
        </p:txBody>
      </p:sp>
    </p:spTree>
    <p:extLst>
      <p:ext uri="{BB962C8B-B14F-4D97-AF65-F5344CB8AC3E}">
        <p14:creationId xmlns:p14="http://schemas.microsoft.com/office/powerpoint/2010/main" val="93356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先見の明</a:t>
            </a:r>
            <a:endParaRPr kumimoji="1" lang="en-US" altLang="ja-JP" dirty="0"/>
          </a:p>
          <a:p>
            <a:endParaRPr kumimoji="1" lang="en-US" altLang="ja-JP" dirty="0"/>
          </a:p>
          <a:p>
            <a:r>
              <a:rPr lang="en-US" altLang="ja-JP" dirty="0">
                <a:hlinkClick r:id="rId3"/>
              </a:rPr>
              <a:t>https://recruit.gmo.jp/engineer/jisedai/blog/binance-chain-token-issue/</a:t>
            </a:r>
            <a:endParaRPr lang="en-US" altLang="ja-JP" dirty="0"/>
          </a:p>
          <a:p>
            <a:endParaRPr kumimoji="1" lang="en-US" altLang="ja-JP" dirty="0"/>
          </a:p>
          <a:p>
            <a:r>
              <a:rPr kumimoji="1" lang="en-US" altLang="ja-JP" dirty="0"/>
              <a:t>23nodes</a:t>
            </a:r>
          </a:p>
          <a:p>
            <a:r>
              <a:rPr lang="en-US" altLang="ja-JP" dirty="0">
                <a:hlinkClick r:id="rId4"/>
              </a:rPr>
              <a:t>https://www.binance.org/cn/staking</a:t>
            </a:r>
            <a:endParaRPr lang="en-US" altLang="ja-JP" dirty="0"/>
          </a:p>
          <a:p>
            <a:endParaRPr kumimoji="1" lang="en-US" altLang="ja-JP" dirty="0"/>
          </a:p>
          <a:p>
            <a:r>
              <a:rPr lang="en-US" altLang="ja-JP" dirty="0">
                <a:hlinkClick r:id="rId5"/>
              </a:rPr>
              <a:t>https://coinmarketcap.com/ja/</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6</a:t>
            </a:fld>
            <a:endParaRPr lang="ja-JP" altLang="en-US"/>
          </a:p>
        </p:txBody>
      </p:sp>
    </p:spTree>
    <p:extLst>
      <p:ext uri="{BB962C8B-B14F-4D97-AF65-F5344CB8AC3E}">
        <p14:creationId xmlns:p14="http://schemas.microsoft.com/office/powerpoint/2010/main" val="383554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https://explorer.binance.org/asset/BNB</a:t>
            </a:r>
            <a:endParaRPr lang="en-US" altLang="ja-JP" dirty="0"/>
          </a:p>
          <a:p>
            <a:endParaRPr kumimoji="1" lang="en-US" altLang="ja-JP" dirty="0"/>
          </a:p>
          <a:p>
            <a:r>
              <a:rPr lang="en-US" altLang="ja-JP" dirty="0">
                <a:hlinkClick r:id="rId4"/>
              </a:rPr>
              <a:t>https://etherscan.io/token/0xB8c77482e45F1F44dE1745F52C74426C631bDD52</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10</a:t>
            </a:fld>
            <a:endParaRPr lang="ja-JP" altLang="en-US"/>
          </a:p>
        </p:txBody>
      </p:sp>
    </p:spTree>
    <p:extLst>
      <p:ext uri="{BB962C8B-B14F-4D97-AF65-F5344CB8AC3E}">
        <p14:creationId xmlns:p14="http://schemas.microsoft.com/office/powerpoint/2010/main" val="250395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11</a:t>
            </a:fld>
            <a:endParaRPr lang="ja-JP" altLang="en-US"/>
          </a:p>
        </p:txBody>
      </p:sp>
    </p:spTree>
    <p:extLst>
      <p:ext uri="{BB962C8B-B14F-4D97-AF65-F5344CB8AC3E}">
        <p14:creationId xmlns:p14="http://schemas.microsoft.com/office/powerpoint/2010/main" val="228191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https://www.binance.com/en/blog/421499824684901106/13th-BNB-Burn-%7C-Quarterly-Highlights-and-Insights-from-CZ</a:t>
            </a:r>
            <a:endParaRPr lang="en-US" altLang="ja-JP" dirty="0"/>
          </a:p>
          <a:p>
            <a:endParaRPr kumimoji="1" lang="en-US" altLang="ja-JP" dirty="0"/>
          </a:p>
          <a:p>
            <a:r>
              <a:rPr lang="en-US" altLang="ja-JP" dirty="0">
                <a:hlinkClick r:id="rId4"/>
              </a:rPr>
              <a:t>https://www.binance.org/en/blog/binance-introduces-the-bnb-pioneer-burn-program-adjusts-bnb-token-burn-mechanics/</a:t>
            </a:r>
            <a:endParaRPr lang="en-US" altLang="ja-JP" dirty="0"/>
          </a:p>
          <a:p>
            <a:r>
              <a:rPr lang="en-US" altLang="ja-JP" dirty="0">
                <a:hlinkClick r:id="rId5"/>
              </a:rPr>
              <a:t>https://www.binance.com/en/support/announcement/4db101d45b204c3a9206c057f0f6856a</a:t>
            </a:r>
            <a:endParaRPr lang="en-US" altLang="ja-JP" dirty="0"/>
          </a:p>
          <a:p>
            <a:endParaRPr kumimoji="1" lang="en-US" altLang="ja-JP" dirty="0"/>
          </a:p>
          <a:p>
            <a:r>
              <a:rPr kumimoji="1" lang="en-US" altLang="ja-JP" sz="1200" b="0" i="0" kern="1200" dirty="0" err="1">
                <a:solidFill>
                  <a:schemeClr val="tx1"/>
                </a:solidFill>
                <a:effectLst/>
                <a:latin typeface="+mn-lt"/>
                <a:ea typeface="+mn-ea"/>
                <a:cs typeface="+mn-cs"/>
              </a:rPr>
              <a:t>ExchangeToken</a:t>
            </a:r>
            <a:r>
              <a:rPr kumimoji="1" lang="ja-JP" altLang="en-US" sz="1200" b="0" i="0" kern="1200">
                <a:solidFill>
                  <a:schemeClr val="tx1"/>
                </a:solidFill>
                <a:effectLst/>
                <a:latin typeface="+mn-lt"/>
                <a:ea typeface="+mn-ea"/>
                <a:cs typeface="+mn-cs"/>
              </a:rPr>
              <a:t>はビットコインなどのネイティブデジタル資産に似ており、自然なデフレ資産である。 </a:t>
            </a:r>
            <a:r>
              <a:rPr kumimoji="1" lang="en-US" altLang="ja-JP" sz="1200" b="0" i="0" kern="1200" dirty="0">
                <a:solidFill>
                  <a:schemeClr val="tx1"/>
                </a:solidFill>
                <a:effectLst/>
                <a:latin typeface="+mn-lt"/>
                <a:ea typeface="+mn-ea"/>
                <a:cs typeface="+mn-cs"/>
              </a:rPr>
              <a:t>Token</a:t>
            </a:r>
            <a:r>
              <a:rPr kumimoji="1" lang="ja-JP" altLang="en-US" sz="1200" b="0" i="0" kern="1200">
                <a:solidFill>
                  <a:schemeClr val="tx1"/>
                </a:solidFill>
                <a:effectLst/>
                <a:latin typeface="+mn-lt"/>
                <a:ea typeface="+mn-ea"/>
                <a:cs typeface="+mn-cs"/>
              </a:rPr>
              <a:t>のデフレ論理は、デフレを通じて</a:t>
            </a:r>
            <a:r>
              <a:rPr kumimoji="1" lang="en-US" altLang="ja-JP" sz="1200" b="0" i="0" kern="1200" dirty="0" err="1">
                <a:solidFill>
                  <a:schemeClr val="tx1"/>
                </a:solidFill>
                <a:effectLst/>
                <a:latin typeface="+mn-lt"/>
                <a:ea typeface="+mn-ea"/>
                <a:cs typeface="+mn-cs"/>
              </a:rPr>
              <a:t>ExchangeToken</a:t>
            </a:r>
            <a:r>
              <a:rPr kumimoji="1" lang="ja-JP" altLang="en-US" sz="1200" b="0" i="0" kern="1200">
                <a:solidFill>
                  <a:schemeClr val="tx1"/>
                </a:solidFill>
                <a:effectLst/>
                <a:latin typeface="+mn-lt"/>
                <a:ea typeface="+mn-ea"/>
                <a:cs typeface="+mn-cs"/>
              </a:rPr>
              <a:t>の価値を高めて、</a:t>
            </a:r>
            <a:r>
              <a:rPr kumimoji="1" lang="en-US" altLang="ja-JP" sz="1200" b="0" i="0" kern="1200" dirty="0">
                <a:solidFill>
                  <a:schemeClr val="tx1"/>
                </a:solidFill>
                <a:effectLst/>
                <a:latin typeface="+mn-lt"/>
                <a:ea typeface="+mn-ea"/>
                <a:cs typeface="+mn-cs"/>
              </a:rPr>
              <a:t>Token</a:t>
            </a:r>
            <a:r>
              <a:rPr kumimoji="1" lang="ja-JP" altLang="en-US" sz="1200" b="0" i="0" kern="1200">
                <a:solidFill>
                  <a:schemeClr val="tx1"/>
                </a:solidFill>
                <a:effectLst/>
                <a:latin typeface="+mn-lt"/>
                <a:ea typeface="+mn-ea"/>
                <a:cs typeface="+mn-cs"/>
              </a:rPr>
              <a:t>保有者に価値上げの予期を提供し続けるというものである。「買戻しと廃棄」は、</a:t>
            </a:r>
            <a:r>
              <a:rPr kumimoji="1" lang="en-US" altLang="ja-JP" sz="1200" b="0" i="0" kern="1200" dirty="0">
                <a:solidFill>
                  <a:schemeClr val="tx1"/>
                </a:solidFill>
                <a:effectLst/>
                <a:latin typeface="+mn-lt"/>
                <a:ea typeface="+mn-ea"/>
                <a:cs typeface="+mn-cs"/>
              </a:rPr>
              <a:t>Exchange Token</a:t>
            </a:r>
            <a:r>
              <a:rPr kumimoji="1" lang="ja-JP" altLang="en-US" sz="1200" b="0" i="0" kern="1200">
                <a:solidFill>
                  <a:schemeClr val="tx1"/>
                </a:solidFill>
                <a:effectLst/>
                <a:latin typeface="+mn-lt"/>
                <a:ea typeface="+mn-ea"/>
                <a:cs typeface="+mn-cs"/>
              </a:rPr>
              <a:t>のデフレを保証する最も一般的な方法である。</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この構造は本質的にデフレの性質を持ち、コインが魅力的な投資対象になるよう設計されています。</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12</a:t>
            </a:fld>
            <a:endParaRPr lang="ja-JP" altLang="en-US"/>
          </a:p>
        </p:txBody>
      </p:sp>
    </p:spTree>
    <p:extLst>
      <p:ext uri="{BB962C8B-B14F-4D97-AF65-F5344CB8AC3E}">
        <p14:creationId xmlns:p14="http://schemas.microsoft.com/office/powerpoint/2010/main" val="105415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hlinkClick r:id="rId3"/>
              </a:rPr>
              <a:t>https://coinmarketcap.com/ja/currencies/binance-coin/</a:t>
            </a:r>
            <a:endParaRPr kumimoji="1" lang="ja-JP" altLang="en-US"/>
          </a:p>
        </p:txBody>
      </p:sp>
      <p:sp>
        <p:nvSpPr>
          <p:cNvPr id="4" name="スライド番号プレースホルダー 3"/>
          <p:cNvSpPr>
            <a:spLocks noGrp="1"/>
          </p:cNvSpPr>
          <p:nvPr>
            <p:ph type="sldNum" sz="quarter" idx="5"/>
          </p:nvPr>
        </p:nvSpPr>
        <p:spPr/>
        <p:txBody>
          <a:bodyPr/>
          <a:lstStyle/>
          <a:p>
            <a:pPr>
              <a:defRPr/>
            </a:pPr>
            <a:fld id="{328529C0-2C2E-410F-BE89-FBC102446865}" type="slidenum">
              <a:rPr lang="ja-JP" altLang="en-US" smtClean="0"/>
              <a:pPr>
                <a:defRPr/>
              </a:pPr>
              <a:t>13</a:t>
            </a:fld>
            <a:endParaRPr lang="ja-JP" altLang="en-US"/>
          </a:p>
        </p:txBody>
      </p:sp>
    </p:spTree>
    <p:extLst>
      <p:ext uri="{BB962C8B-B14F-4D97-AF65-F5344CB8AC3E}">
        <p14:creationId xmlns:p14="http://schemas.microsoft.com/office/powerpoint/2010/main" val="3457475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6975475" y="6646863"/>
            <a:ext cx="2133600" cy="476250"/>
          </a:xfrm>
          <a:prstGeom prst="rect">
            <a:avLst/>
          </a:prstGeom>
          <a:noFill/>
          <a:ln w="9525">
            <a:noFill/>
            <a:miter lim="800000"/>
            <a:headEnd/>
            <a:tailEnd/>
          </a:ln>
          <a:effectLst/>
        </p:spPr>
        <p:txBody>
          <a:bodyPr/>
          <a:lstStyle>
            <a:lvl1pPr algn="r">
              <a:defRPr sz="1000">
                <a:solidFill>
                  <a:schemeClr val="tx1"/>
                </a:solidFill>
                <a:latin typeface="A-OTF 新ゴ Pro DB" pitchFamily="34" charset="-128"/>
                <a:ea typeface="A-OTF 新ゴ Pro DB" pitchFamily="34" charset="-128"/>
              </a:defRPr>
            </a:lvl1pPr>
          </a:lstStyle>
          <a:p>
            <a:pPr fontAlgn="auto">
              <a:spcBef>
                <a:spcPts val="0"/>
              </a:spcBef>
              <a:spcAft>
                <a:spcPts val="0"/>
              </a:spcAft>
              <a:defRPr/>
            </a:pPr>
            <a:fld id="{1CD1E57A-DDD1-417D-B87A-792842D7CCDC}" type="slidenum">
              <a:rPr lang="en-US" altLang="ja-JP" smtClean="0">
                <a:latin typeface="A-OTF 新ゴ Pro EL" pitchFamily="34" charset="-128"/>
                <a:ea typeface="A-OTF 新ゴ Pro EL" pitchFamily="34" charset="-128"/>
              </a:rPr>
              <a:pPr fontAlgn="auto">
                <a:spcBef>
                  <a:spcPts val="0"/>
                </a:spcBef>
                <a:spcAft>
                  <a:spcPts val="0"/>
                </a:spcAft>
                <a:defRPr/>
              </a:pPr>
              <a:t>‹#›</a:t>
            </a:fld>
            <a:endParaRPr lang="en-US" altLang="ja-JP">
              <a:latin typeface="A-OTF 新ゴ Pro EL" pitchFamily="34" charset="-128"/>
              <a:ea typeface="A-OTF 新ゴ Pro EL" pitchFamily="34" charset="-128"/>
            </a:endParaRPr>
          </a:p>
        </p:txBody>
      </p:sp>
      <p:pic>
        <p:nvPicPr>
          <p:cNvPr id="4" name="Picture 3"/>
          <p:cNvPicPr>
            <a:picLocks noChangeAspect="1" noChangeArrowheads="1"/>
          </p:cNvPicPr>
          <p:nvPr userDrawn="1"/>
        </p:nvPicPr>
        <p:blipFill>
          <a:blip r:embed="rId2"/>
          <a:srcRect/>
          <a:stretch>
            <a:fillRect/>
          </a:stretch>
        </p:blipFill>
        <p:spPr bwMode="auto">
          <a:xfrm>
            <a:off x="111125" y="123825"/>
            <a:ext cx="2365375" cy="304800"/>
          </a:xfrm>
          <a:prstGeom prst="rect">
            <a:avLst/>
          </a:prstGeom>
          <a:noFill/>
          <a:ln w="9525">
            <a:noFill/>
            <a:miter lim="800000"/>
            <a:headEnd/>
            <a:tailEnd/>
          </a:ln>
        </p:spPr>
      </p:pic>
      <p:pic>
        <p:nvPicPr>
          <p:cNvPr id="5" name="Picture 2"/>
          <p:cNvPicPr>
            <a:picLocks noChangeAspect="1" noChangeArrowheads="1"/>
          </p:cNvPicPr>
          <p:nvPr userDrawn="1"/>
        </p:nvPicPr>
        <p:blipFill>
          <a:blip r:embed="rId3"/>
          <a:srcRect/>
          <a:stretch>
            <a:fillRect/>
          </a:stretch>
        </p:blipFill>
        <p:spPr bwMode="auto">
          <a:xfrm>
            <a:off x="0" y="6483350"/>
            <a:ext cx="9144000" cy="180975"/>
          </a:xfrm>
          <a:prstGeom prst="rect">
            <a:avLst/>
          </a:prstGeom>
          <a:noFill/>
          <a:ln w="9525">
            <a:noFill/>
            <a:miter lim="800000"/>
            <a:headEnd/>
            <a:tailEnd/>
          </a:ln>
        </p:spPr>
      </p:pic>
      <p:sp>
        <p:nvSpPr>
          <p:cNvPr id="2" name="コンテンツ プレースホルダ 1"/>
          <p:cNvSpPr>
            <a:spLocks noGrp="1"/>
          </p:cNvSpPr>
          <p:nvPr>
            <p:ph/>
          </p:nvPr>
        </p:nvSpPr>
        <p:spPr>
          <a:xfrm>
            <a:off x="457200" y="274638"/>
            <a:ext cx="8229600" cy="5851525"/>
          </a:xfrm>
          <a:prstGeom prst="rect">
            <a:avLst/>
          </a:prstGeo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 bg1="lt1" tx1="dk1" bg2="lt2" tx2="dk2" accent1="accent1" accent2="accent2" accent3="accent3" accent4="accent4" accent5="accent5" accent6="accent6" hlink="hlink" folHlink="folHlink"/>
  <p:sldLayoutIdLst>
    <p:sldLayoutId id="2147483656" r:id="rId1"/>
  </p:sldLayoutIdLst>
  <p:txStyles>
    <p:titleStyle>
      <a:lvl1pPr algn="ctr" rtl="0" eaLnBrk="1" fontAlgn="base" hangingPunct="1">
        <a:spcBef>
          <a:spcPct val="0"/>
        </a:spcBef>
        <a:spcAft>
          <a:spcPct val="0"/>
        </a:spcAft>
        <a:defRPr kumimoji="1" sz="3200" kern="1200">
          <a:solidFill>
            <a:schemeClr val="tx1"/>
          </a:solidFill>
          <a:latin typeface="+mj-lt"/>
          <a:ea typeface="+mj-ea"/>
          <a:cs typeface="+mj-cs"/>
        </a:defRPr>
      </a:lvl1pPr>
      <a:lvl2pPr algn="ctr" rtl="0" eaLnBrk="1" fontAlgn="base" hangingPunct="1">
        <a:spcBef>
          <a:spcPct val="0"/>
        </a:spcBef>
        <a:spcAft>
          <a:spcPct val="0"/>
        </a:spcAft>
        <a:defRPr kumimoji="1" sz="3200">
          <a:solidFill>
            <a:schemeClr val="tx1"/>
          </a:solidFill>
          <a:latin typeface="Arial" charset="0"/>
          <a:ea typeface="A-OTF 新ゴ Pro DB"/>
          <a:cs typeface="A-OTF 新ゴ Pro DB"/>
        </a:defRPr>
      </a:lvl2pPr>
      <a:lvl3pPr algn="ctr" rtl="0" eaLnBrk="1" fontAlgn="base" hangingPunct="1">
        <a:spcBef>
          <a:spcPct val="0"/>
        </a:spcBef>
        <a:spcAft>
          <a:spcPct val="0"/>
        </a:spcAft>
        <a:defRPr kumimoji="1" sz="3200">
          <a:solidFill>
            <a:schemeClr val="tx1"/>
          </a:solidFill>
          <a:latin typeface="Arial" charset="0"/>
          <a:ea typeface="A-OTF 新ゴ Pro DB"/>
          <a:cs typeface="A-OTF 新ゴ Pro DB"/>
        </a:defRPr>
      </a:lvl3pPr>
      <a:lvl4pPr algn="ctr" rtl="0" eaLnBrk="1" fontAlgn="base" hangingPunct="1">
        <a:spcBef>
          <a:spcPct val="0"/>
        </a:spcBef>
        <a:spcAft>
          <a:spcPct val="0"/>
        </a:spcAft>
        <a:defRPr kumimoji="1" sz="3200">
          <a:solidFill>
            <a:schemeClr val="tx1"/>
          </a:solidFill>
          <a:latin typeface="Arial" charset="0"/>
          <a:ea typeface="A-OTF 新ゴ Pro DB"/>
          <a:cs typeface="A-OTF 新ゴ Pro DB"/>
        </a:defRPr>
      </a:lvl4pPr>
      <a:lvl5pPr algn="ctr" rtl="0" eaLnBrk="1" fontAlgn="base" hangingPunct="1">
        <a:spcBef>
          <a:spcPct val="0"/>
        </a:spcBef>
        <a:spcAft>
          <a:spcPct val="0"/>
        </a:spcAft>
        <a:defRPr kumimoji="1" sz="3200">
          <a:solidFill>
            <a:schemeClr val="tx1"/>
          </a:solidFill>
          <a:latin typeface="Arial" charset="0"/>
          <a:ea typeface="A-OTF 新ゴ Pro DB"/>
          <a:cs typeface="A-OTF 新ゴ Pro DB"/>
        </a:defRPr>
      </a:lvl5pPr>
      <a:lvl6pPr marL="457200" algn="ctr" rtl="0" eaLnBrk="1" fontAlgn="base" hangingPunct="1">
        <a:spcBef>
          <a:spcPct val="0"/>
        </a:spcBef>
        <a:spcAft>
          <a:spcPct val="0"/>
        </a:spcAft>
        <a:defRPr kumimoji="1" sz="3200">
          <a:solidFill>
            <a:schemeClr val="tx1"/>
          </a:solidFill>
          <a:latin typeface="A-OTF 新ゴ Pro DB"/>
          <a:ea typeface="A-OTF 新ゴ Pro DB"/>
          <a:cs typeface="A-OTF 新ゴ Pro DB"/>
        </a:defRPr>
      </a:lvl6pPr>
      <a:lvl7pPr marL="914400" algn="ctr" rtl="0" eaLnBrk="1" fontAlgn="base" hangingPunct="1">
        <a:spcBef>
          <a:spcPct val="0"/>
        </a:spcBef>
        <a:spcAft>
          <a:spcPct val="0"/>
        </a:spcAft>
        <a:defRPr kumimoji="1" sz="3200">
          <a:solidFill>
            <a:schemeClr val="tx1"/>
          </a:solidFill>
          <a:latin typeface="A-OTF 新ゴ Pro DB"/>
          <a:ea typeface="A-OTF 新ゴ Pro DB"/>
          <a:cs typeface="A-OTF 新ゴ Pro DB"/>
        </a:defRPr>
      </a:lvl7pPr>
      <a:lvl8pPr marL="1371600" algn="ctr" rtl="0" eaLnBrk="1" fontAlgn="base" hangingPunct="1">
        <a:spcBef>
          <a:spcPct val="0"/>
        </a:spcBef>
        <a:spcAft>
          <a:spcPct val="0"/>
        </a:spcAft>
        <a:defRPr kumimoji="1" sz="3200">
          <a:solidFill>
            <a:schemeClr val="tx1"/>
          </a:solidFill>
          <a:latin typeface="A-OTF 新ゴ Pro DB"/>
          <a:ea typeface="A-OTF 新ゴ Pro DB"/>
          <a:cs typeface="A-OTF 新ゴ Pro DB"/>
        </a:defRPr>
      </a:lvl8pPr>
      <a:lvl9pPr marL="1828800" algn="ctr" rtl="0" eaLnBrk="1" fontAlgn="base" hangingPunct="1">
        <a:spcBef>
          <a:spcPct val="0"/>
        </a:spcBef>
        <a:spcAft>
          <a:spcPct val="0"/>
        </a:spcAft>
        <a:defRPr kumimoji="1" sz="3200">
          <a:solidFill>
            <a:schemeClr val="tx1"/>
          </a:solidFill>
          <a:latin typeface="A-OTF 新ゴ Pro DB"/>
          <a:ea typeface="A-OTF 新ゴ Pro DB"/>
          <a:cs typeface="A-OTF 新ゴ Pro DB"/>
        </a:defRPr>
      </a:lvl9pPr>
    </p:titleStyle>
    <p:bodyStyle>
      <a:lvl1pPr marL="342900" indent="-342900" algn="l"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kumimoji="1" sz="23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kumimoji="1"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kumimoji="1" sz="15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kumimoji="1"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www.binance.com/en/support/announcement/4db101d45b204c3a9206c057f0f6856a"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bscscan.com/"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xplorer.binance.org/smart"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burgerswap.or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binance.com/en/support/announcement/c7e2b4f39fa549ed812d825adbc6e210"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binance.com/en/trade/BTC_USDT"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okex.com/support/hc/en-us/articles/360051090391"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recruit.gmo.jp/engineer/jisedai/blog/binance-chain-token-issu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binance.org/en/trade/TWT-8C2_BNB"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xplorer.binance.org/"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BF0FCAE-8564-104F-AA43-6FB55808CDBE}"/>
              </a:ext>
            </a:extLst>
          </p:cNvPr>
          <p:cNvSpPr txBox="1"/>
          <p:nvPr/>
        </p:nvSpPr>
        <p:spPr>
          <a:xfrm>
            <a:off x="-226421" y="1700808"/>
            <a:ext cx="9361040" cy="1446550"/>
          </a:xfrm>
          <a:prstGeom prst="rect">
            <a:avLst/>
          </a:prstGeom>
          <a:noFill/>
        </p:spPr>
        <p:txBody>
          <a:bodyPr wrap="square" rtlCol="0">
            <a:spAutoFit/>
          </a:bodyPr>
          <a:lstStyle/>
          <a:p>
            <a:pPr algn="ctr"/>
            <a:r>
              <a:rPr lang="en-US" altLang="zh-CN" sz="4400" b="1" dirty="0">
                <a:solidFill>
                  <a:schemeClr val="accent6">
                    <a:lumMod val="75000"/>
                  </a:schemeClr>
                </a:solidFill>
              </a:rPr>
              <a:t>BSC</a:t>
            </a:r>
            <a:endParaRPr lang="en-US" altLang="ja-JP" sz="4400" b="1" dirty="0">
              <a:solidFill>
                <a:schemeClr val="accent6">
                  <a:lumMod val="75000"/>
                </a:schemeClr>
              </a:solidFill>
            </a:endParaRPr>
          </a:p>
          <a:p>
            <a:pPr algn="ctr"/>
            <a:r>
              <a:rPr lang="en-US" altLang="ja-JP" sz="4400" b="1" dirty="0" err="1">
                <a:solidFill>
                  <a:srgbClr val="1727D5"/>
                </a:solidFill>
              </a:rPr>
              <a:t>Binance</a:t>
            </a:r>
            <a:r>
              <a:rPr lang="en-US" altLang="ja-JP" sz="4400" b="1" dirty="0">
                <a:solidFill>
                  <a:srgbClr val="1727D5"/>
                </a:solidFill>
              </a:rPr>
              <a:t> Smart Chain</a:t>
            </a:r>
          </a:p>
        </p:txBody>
      </p:sp>
      <p:sp>
        <p:nvSpPr>
          <p:cNvPr id="3" name="タイトル 3">
            <a:extLst>
              <a:ext uri="{FF2B5EF4-FFF2-40B4-BE49-F238E27FC236}">
                <a16:creationId xmlns:a16="http://schemas.microsoft.com/office/drawing/2014/main" id="{27FC101C-D798-4DBD-A5D1-F499DF5F326F}"/>
              </a:ext>
            </a:extLst>
          </p:cNvPr>
          <p:cNvSpPr txBox="1">
            <a:spLocks/>
          </p:cNvSpPr>
          <p:nvPr/>
        </p:nvSpPr>
        <p:spPr>
          <a:xfrm>
            <a:off x="1979712" y="5517232"/>
            <a:ext cx="5400600" cy="504056"/>
          </a:xfrm>
          <a:prstGeom prst="rect">
            <a:avLst/>
          </a:prstGeom>
        </p:spPr>
        <p:txBody>
          <a:bodyPr anchor="b"/>
          <a:lstStyle/>
          <a:p>
            <a:pPr marL="0" marR="0" lvl="0" indent="0" algn="ctr" defTabSz="914400" rtl="0" eaLnBrk="0" fontAlgn="base" latinLnBrk="0" hangingPunct="0">
              <a:spcBef>
                <a:spcPct val="0"/>
              </a:spcBef>
              <a:spcAft>
                <a:spcPct val="0"/>
              </a:spcAft>
              <a:buClrTx/>
              <a:buSzTx/>
              <a:buFontTx/>
              <a:buNone/>
              <a:tabLst/>
              <a:defRPr/>
            </a:pPr>
            <a:r>
              <a:rPr kumimoji="1" lang="ja-JP" altLang="en-US" b="1" i="0" u="none" strike="noStrike" kern="1200" cap="none" spc="0" normalizeH="0" baseline="0" noProof="0">
                <a:ln>
                  <a:noFill/>
                </a:ln>
                <a:solidFill>
                  <a:schemeClr val="tx1">
                    <a:lumMod val="85000"/>
                    <a:lumOff val="15000"/>
                  </a:schemeClr>
                </a:solidFill>
                <a:effectLst/>
                <a:uLnTx/>
                <a:uFillTx/>
                <a:latin typeface="Meiryo" charset="-128"/>
                <a:ea typeface="Meiryo" charset="-128"/>
                <a:cs typeface="Meiryo" charset="-128"/>
              </a:rPr>
              <a:t>次</a:t>
            </a:r>
            <a:r>
              <a:rPr kumimoji="1" lang="ja-JP" altLang="en-US" b="1" i="0" u="none" strike="noStrike" kern="1200" cap="none" spc="0" normalizeH="0" baseline="0" noProof="0" dirty="0">
                <a:ln>
                  <a:noFill/>
                </a:ln>
                <a:solidFill>
                  <a:schemeClr val="tx1">
                    <a:lumMod val="85000"/>
                    <a:lumOff val="15000"/>
                  </a:schemeClr>
                </a:solidFill>
                <a:effectLst/>
                <a:uLnTx/>
                <a:uFillTx/>
                <a:latin typeface="Meiryo" charset="-128"/>
                <a:ea typeface="Meiryo" charset="-128"/>
                <a:cs typeface="Meiryo" charset="-128"/>
              </a:rPr>
              <a:t>世代</a:t>
            </a:r>
            <a:r>
              <a:rPr kumimoji="1" lang="ja-JP" altLang="en-US" b="1" i="0" u="none" strike="noStrike" kern="1200" cap="none" spc="0" normalizeH="0" baseline="0" noProof="0">
                <a:ln>
                  <a:noFill/>
                </a:ln>
                <a:solidFill>
                  <a:schemeClr val="tx1">
                    <a:lumMod val="85000"/>
                    <a:lumOff val="15000"/>
                  </a:schemeClr>
                </a:solidFill>
                <a:effectLst/>
                <a:uLnTx/>
                <a:uFillTx/>
                <a:latin typeface="Meiryo" charset="-128"/>
                <a:ea typeface="Meiryo" charset="-128"/>
                <a:cs typeface="Meiryo" charset="-128"/>
              </a:rPr>
              <a:t>システム研究室</a:t>
            </a:r>
            <a:endParaRPr kumimoji="1" lang="en-US" altLang="ja-JP" b="1" i="0" u="none" strike="noStrike" kern="1200" cap="none" spc="0" normalizeH="0" baseline="0" noProof="0" dirty="0">
              <a:ln>
                <a:noFill/>
              </a:ln>
              <a:solidFill>
                <a:schemeClr val="tx1">
                  <a:lumMod val="85000"/>
                  <a:lumOff val="15000"/>
                </a:schemeClr>
              </a:solidFill>
              <a:effectLst/>
              <a:uLnTx/>
              <a:uFillTx/>
              <a:latin typeface="Meiryo" charset="-128"/>
              <a:ea typeface="Meiryo" charset="-128"/>
              <a:cs typeface="Meiryo" charset="-128"/>
            </a:endParaRPr>
          </a:p>
          <a:p>
            <a:pPr marL="0" marR="0" lvl="0" indent="0" algn="ctr" defTabSz="914400" rtl="0" eaLnBrk="0" fontAlgn="base" latinLnBrk="0" hangingPunct="0">
              <a:spcBef>
                <a:spcPct val="0"/>
              </a:spcBef>
              <a:spcAft>
                <a:spcPct val="0"/>
              </a:spcAft>
              <a:buClrTx/>
              <a:buSzTx/>
              <a:buFontTx/>
              <a:buNone/>
              <a:tabLst/>
              <a:defRPr/>
            </a:pPr>
            <a:r>
              <a:rPr kumimoji="1" lang="ja-JP" altLang="en-US" b="1" i="0" u="none" strike="noStrike" kern="1200" cap="none" spc="0" normalizeH="0" baseline="0" noProof="0">
                <a:ln>
                  <a:noFill/>
                </a:ln>
                <a:solidFill>
                  <a:schemeClr val="tx1">
                    <a:lumMod val="85000"/>
                    <a:lumOff val="15000"/>
                  </a:schemeClr>
                </a:solidFill>
                <a:effectLst/>
                <a:uLnTx/>
                <a:uFillTx/>
                <a:latin typeface="Meiryo" charset="-128"/>
                <a:ea typeface="Meiryo" charset="-128"/>
                <a:cs typeface="Meiryo" charset="-128"/>
              </a:rPr>
              <a:t>李　威</a:t>
            </a:r>
            <a:endParaRPr kumimoji="1" lang="en-US" altLang="ja-JP" b="1" i="0" u="none" strike="noStrike" kern="1200" cap="none" spc="0" normalizeH="0" baseline="0" noProof="0" dirty="0">
              <a:ln>
                <a:noFill/>
              </a:ln>
              <a:solidFill>
                <a:schemeClr val="tx1">
                  <a:lumMod val="85000"/>
                  <a:lumOff val="15000"/>
                </a:schemeClr>
              </a:solidFill>
              <a:effectLst/>
              <a:uLnTx/>
              <a:uFillTx/>
              <a:latin typeface="Meiryo" charset="-128"/>
              <a:ea typeface="Meiryo" charset="-128"/>
              <a:cs typeface="Meiryo" charset="-128"/>
            </a:endParaRPr>
          </a:p>
          <a:p>
            <a:pPr marL="0" marR="0" lvl="0" indent="0" algn="ctr" defTabSz="914400" rtl="0" eaLnBrk="0" fontAlgn="base" latinLnBrk="0" hangingPunct="0">
              <a:spcBef>
                <a:spcPct val="0"/>
              </a:spcBef>
              <a:spcAft>
                <a:spcPct val="0"/>
              </a:spcAft>
              <a:buClrTx/>
              <a:buSzTx/>
              <a:buFontTx/>
              <a:buNone/>
              <a:tabLst/>
              <a:defRPr/>
            </a:pPr>
            <a:r>
              <a:rPr lang="en-US" altLang="ja-JP" b="1" dirty="0">
                <a:solidFill>
                  <a:schemeClr val="tx1">
                    <a:lumMod val="85000"/>
                    <a:lumOff val="15000"/>
                  </a:schemeClr>
                </a:solidFill>
                <a:latin typeface="Meiryo" charset="-128"/>
                <a:ea typeface="Meiryo" charset="-128"/>
                <a:cs typeface="Meiryo" charset="-128"/>
              </a:rPr>
              <a:t>2020/10/20</a:t>
            </a:r>
            <a:endParaRPr kumimoji="1" lang="en-US" altLang="ja-JP" b="1" i="0" u="none" strike="noStrike" kern="1200" cap="none" spc="0" normalizeH="0" baseline="0" noProof="0" dirty="0">
              <a:ln>
                <a:noFill/>
              </a:ln>
              <a:solidFill>
                <a:schemeClr val="tx1">
                  <a:lumMod val="85000"/>
                  <a:lumOff val="15000"/>
                </a:schemeClr>
              </a:solidFill>
              <a:effectLst/>
              <a:uLnTx/>
              <a:uFillTx/>
              <a:latin typeface="Meiryo" charset="-128"/>
              <a:ea typeface="Meiryo" charset="-128"/>
              <a:cs typeface="Meiryo"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886DC59-40A2-854E-B920-36ABD1F69664}"/>
              </a:ext>
            </a:extLst>
          </p:cNvPr>
          <p:cNvPicPr>
            <a:picLocks noChangeAspect="1"/>
          </p:cNvPicPr>
          <p:nvPr/>
        </p:nvPicPr>
        <p:blipFill>
          <a:blip r:embed="rId3"/>
          <a:stretch>
            <a:fillRect/>
          </a:stretch>
        </p:blipFill>
        <p:spPr>
          <a:xfrm>
            <a:off x="120783" y="538338"/>
            <a:ext cx="8902434" cy="2710637"/>
          </a:xfrm>
          <a:prstGeom prst="rect">
            <a:avLst/>
          </a:prstGeom>
          <a:ln w="25400">
            <a:solidFill>
              <a:srgbClr val="FF0000"/>
            </a:solidFill>
          </a:ln>
        </p:spPr>
      </p:pic>
      <p:pic>
        <p:nvPicPr>
          <p:cNvPr id="4" name="図 3">
            <a:extLst>
              <a:ext uri="{FF2B5EF4-FFF2-40B4-BE49-F238E27FC236}">
                <a16:creationId xmlns:a16="http://schemas.microsoft.com/office/drawing/2014/main" id="{521A0044-69C3-FB41-9024-ED7084D3EC4A}"/>
              </a:ext>
            </a:extLst>
          </p:cNvPr>
          <p:cNvPicPr>
            <a:picLocks noChangeAspect="1"/>
          </p:cNvPicPr>
          <p:nvPr/>
        </p:nvPicPr>
        <p:blipFill>
          <a:blip r:embed="rId4"/>
          <a:stretch>
            <a:fillRect/>
          </a:stretch>
        </p:blipFill>
        <p:spPr>
          <a:xfrm>
            <a:off x="120783" y="3617482"/>
            <a:ext cx="8902433" cy="2745941"/>
          </a:xfrm>
          <a:prstGeom prst="rect">
            <a:avLst/>
          </a:prstGeom>
          <a:solidFill>
            <a:schemeClr val="bg1"/>
          </a:solidFill>
          <a:ln w="25400">
            <a:solidFill>
              <a:srgbClr val="FF0000"/>
            </a:solidFill>
          </a:ln>
        </p:spPr>
      </p:pic>
    </p:spTree>
    <p:extLst>
      <p:ext uri="{BB962C8B-B14F-4D97-AF65-F5344CB8AC3E}">
        <p14:creationId xmlns:p14="http://schemas.microsoft.com/office/powerpoint/2010/main" val="111015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B7BAEAC-D7B6-A242-83C6-2F65F0716634}"/>
              </a:ext>
            </a:extLst>
          </p:cNvPr>
          <p:cNvSpPr/>
          <p:nvPr/>
        </p:nvSpPr>
        <p:spPr>
          <a:xfrm>
            <a:off x="0" y="404664"/>
            <a:ext cx="2279791" cy="461665"/>
          </a:xfrm>
          <a:prstGeom prst="rect">
            <a:avLst/>
          </a:prstGeom>
        </p:spPr>
        <p:txBody>
          <a:bodyPr wrap="none">
            <a:spAutoFit/>
          </a:bodyPr>
          <a:lstStyle/>
          <a:p>
            <a:r>
              <a:rPr lang="en-US" altLang="ja-JP" sz="2400" b="1" dirty="0">
                <a:solidFill>
                  <a:srgbClr val="000000"/>
                </a:solidFill>
                <a:latin typeface="Noto Sans JP"/>
              </a:rPr>
              <a:t>BNB</a:t>
            </a:r>
            <a:r>
              <a:rPr lang="ja-JP" altLang="en-US" sz="2400" b="1">
                <a:solidFill>
                  <a:srgbClr val="000000"/>
                </a:solidFill>
                <a:latin typeface="Noto Sans JP"/>
              </a:rPr>
              <a:t>の誕生経緯</a:t>
            </a:r>
          </a:p>
        </p:txBody>
      </p:sp>
      <p:sp>
        <p:nvSpPr>
          <p:cNvPr id="7" name="正方形/長方形 6">
            <a:extLst>
              <a:ext uri="{FF2B5EF4-FFF2-40B4-BE49-F238E27FC236}">
                <a16:creationId xmlns:a16="http://schemas.microsoft.com/office/drawing/2014/main" id="{61422971-7604-5F4B-9097-BB5C70199934}"/>
              </a:ext>
            </a:extLst>
          </p:cNvPr>
          <p:cNvSpPr/>
          <p:nvPr/>
        </p:nvSpPr>
        <p:spPr>
          <a:xfrm>
            <a:off x="0" y="801777"/>
            <a:ext cx="9324528" cy="646331"/>
          </a:xfrm>
          <a:prstGeom prst="rect">
            <a:avLst/>
          </a:prstGeom>
        </p:spPr>
        <p:txBody>
          <a:bodyPr wrap="square">
            <a:spAutoFit/>
          </a:bodyPr>
          <a:lstStyle/>
          <a:p>
            <a:r>
              <a:rPr lang="en-US" altLang="ja-JP" dirty="0">
                <a:solidFill>
                  <a:srgbClr val="000000"/>
                </a:solidFill>
                <a:latin typeface="Noto Sans JP"/>
              </a:rPr>
              <a:t>BNB</a:t>
            </a:r>
            <a:r>
              <a:rPr lang="ja-JP" altLang="en-US">
                <a:solidFill>
                  <a:srgbClr val="000000"/>
                </a:solidFill>
                <a:latin typeface="Noto Sans JP"/>
              </a:rPr>
              <a:t>は</a:t>
            </a:r>
            <a:r>
              <a:rPr lang="en-US" altLang="ja-JP" dirty="0">
                <a:solidFill>
                  <a:srgbClr val="000000"/>
                </a:solidFill>
                <a:latin typeface="Noto Sans JP"/>
              </a:rPr>
              <a:t>ERC20</a:t>
            </a:r>
            <a:r>
              <a:rPr lang="ja-JP" altLang="en-US">
                <a:solidFill>
                  <a:srgbClr val="000000"/>
                </a:solidFill>
                <a:latin typeface="Noto Sans JP"/>
              </a:rPr>
              <a:t>トークンとして、</a:t>
            </a:r>
            <a:r>
              <a:rPr lang="en-US" altLang="ja-JP" dirty="0">
                <a:solidFill>
                  <a:srgbClr val="000000"/>
                </a:solidFill>
                <a:latin typeface="Noto Sans JP"/>
              </a:rPr>
              <a:t>Ethereum</a:t>
            </a:r>
            <a:r>
              <a:rPr lang="ja-JP" altLang="en-US">
                <a:solidFill>
                  <a:srgbClr val="000000"/>
                </a:solidFill>
                <a:latin typeface="Noto Sans JP"/>
              </a:rPr>
              <a:t>ネットワーク上で発行され、総発行枚数は</a:t>
            </a:r>
            <a:r>
              <a:rPr lang="en-US" altLang="ja-JP" dirty="0">
                <a:solidFill>
                  <a:srgbClr val="000000"/>
                </a:solidFill>
                <a:latin typeface="Noto Sans JP"/>
              </a:rPr>
              <a:t>2</a:t>
            </a:r>
            <a:r>
              <a:rPr lang="ja-JP" altLang="en-US">
                <a:solidFill>
                  <a:srgbClr val="000000"/>
                </a:solidFill>
                <a:latin typeface="Noto Sans JP"/>
              </a:rPr>
              <a:t>億枚です</a:t>
            </a:r>
            <a:endParaRPr lang="en-US" altLang="ja-JP" dirty="0">
              <a:solidFill>
                <a:srgbClr val="000000"/>
              </a:solidFill>
              <a:latin typeface="Noto Sans JP"/>
            </a:endParaRPr>
          </a:p>
          <a:p>
            <a:r>
              <a:rPr lang="ja-JP" altLang="en-US">
                <a:solidFill>
                  <a:srgbClr val="000000"/>
                </a:solidFill>
                <a:latin typeface="Noto Sans JP"/>
              </a:rPr>
              <a:t>。</a:t>
            </a:r>
            <a:r>
              <a:rPr lang="en-US" altLang="ja-JP" dirty="0">
                <a:solidFill>
                  <a:srgbClr val="000000"/>
                </a:solidFill>
                <a:latin typeface="Noto Sans JP"/>
              </a:rPr>
              <a:t>1</a:t>
            </a:r>
            <a:r>
              <a:rPr lang="ja-JP" altLang="en-US">
                <a:solidFill>
                  <a:srgbClr val="000000"/>
                </a:solidFill>
                <a:latin typeface="Noto Sans JP"/>
              </a:rPr>
              <a:t>億枚が</a:t>
            </a:r>
            <a:r>
              <a:rPr lang="en-US" altLang="ja-JP" dirty="0">
                <a:solidFill>
                  <a:srgbClr val="000000"/>
                </a:solidFill>
                <a:latin typeface="Noto Sans JP"/>
              </a:rPr>
              <a:t>ICO</a:t>
            </a:r>
            <a:r>
              <a:rPr lang="ja-JP" altLang="en-US">
                <a:solidFill>
                  <a:srgbClr val="000000"/>
                </a:solidFill>
                <a:latin typeface="Noto Sans JP"/>
              </a:rPr>
              <a:t>で販売されました。</a:t>
            </a:r>
          </a:p>
        </p:txBody>
      </p:sp>
      <p:pic>
        <p:nvPicPr>
          <p:cNvPr id="8" name="図 7">
            <a:extLst>
              <a:ext uri="{FF2B5EF4-FFF2-40B4-BE49-F238E27FC236}">
                <a16:creationId xmlns:a16="http://schemas.microsoft.com/office/drawing/2014/main" id="{0F1F4DE3-329E-0A4F-9BD4-F7E559537E1E}"/>
              </a:ext>
            </a:extLst>
          </p:cNvPr>
          <p:cNvPicPr>
            <a:picLocks noChangeAspect="1"/>
          </p:cNvPicPr>
          <p:nvPr/>
        </p:nvPicPr>
        <p:blipFill>
          <a:blip r:embed="rId3"/>
          <a:stretch>
            <a:fillRect/>
          </a:stretch>
        </p:blipFill>
        <p:spPr>
          <a:xfrm>
            <a:off x="60648" y="1383124"/>
            <a:ext cx="9144000" cy="1266399"/>
          </a:xfrm>
          <a:prstGeom prst="rect">
            <a:avLst/>
          </a:prstGeom>
        </p:spPr>
      </p:pic>
      <p:sp>
        <p:nvSpPr>
          <p:cNvPr id="9" name="正方形/長方形 8">
            <a:extLst>
              <a:ext uri="{FF2B5EF4-FFF2-40B4-BE49-F238E27FC236}">
                <a16:creationId xmlns:a16="http://schemas.microsoft.com/office/drawing/2014/main" id="{F821F762-6F52-C646-A58F-90A35E121EA8}"/>
              </a:ext>
            </a:extLst>
          </p:cNvPr>
          <p:cNvSpPr/>
          <p:nvPr/>
        </p:nvSpPr>
        <p:spPr>
          <a:xfrm>
            <a:off x="60648" y="2742644"/>
            <a:ext cx="1798826" cy="369332"/>
          </a:xfrm>
          <a:prstGeom prst="rect">
            <a:avLst/>
          </a:prstGeom>
        </p:spPr>
        <p:txBody>
          <a:bodyPr wrap="none">
            <a:spAutoFit/>
          </a:bodyPr>
          <a:lstStyle/>
          <a:p>
            <a:r>
              <a:rPr lang="en-US" altLang="ja-JP" b="1" dirty="0">
                <a:solidFill>
                  <a:srgbClr val="000000"/>
                </a:solidFill>
                <a:latin typeface="Noto Sans JP"/>
              </a:rPr>
              <a:t>ICO</a:t>
            </a:r>
            <a:r>
              <a:rPr lang="ja-JP" altLang="en-US" b="1">
                <a:solidFill>
                  <a:srgbClr val="000000"/>
                </a:solidFill>
                <a:latin typeface="Noto Sans JP"/>
              </a:rPr>
              <a:t>スケジュール</a:t>
            </a:r>
            <a:endParaRPr lang="ja-JP" altLang="en-US" b="1" i="0">
              <a:solidFill>
                <a:srgbClr val="000000"/>
              </a:solidFill>
              <a:effectLst/>
              <a:latin typeface="Noto Sans JP"/>
            </a:endParaRPr>
          </a:p>
        </p:txBody>
      </p:sp>
      <p:pic>
        <p:nvPicPr>
          <p:cNvPr id="10" name="図 9">
            <a:extLst>
              <a:ext uri="{FF2B5EF4-FFF2-40B4-BE49-F238E27FC236}">
                <a16:creationId xmlns:a16="http://schemas.microsoft.com/office/drawing/2014/main" id="{7AD2804A-87D7-D04C-BAEF-92E06BC34845}"/>
              </a:ext>
            </a:extLst>
          </p:cNvPr>
          <p:cNvPicPr>
            <a:picLocks noChangeAspect="1"/>
          </p:cNvPicPr>
          <p:nvPr/>
        </p:nvPicPr>
        <p:blipFill>
          <a:blip r:embed="rId4"/>
          <a:stretch>
            <a:fillRect/>
          </a:stretch>
        </p:blipFill>
        <p:spPr>
          <a:xfrm>
            <a:off x="60648" y="3111976"/>
            <a:ext cx="9144000" cy="1964414"/>
          </a:xfrm>
          <a:prstGeom prst="rect">
            <a:avLst/>
          </a:prstGeom>
        </p:spPr>
      </p:pic>
      <p:pic>
        <p:nvPicPr>
          <p:cNvPr id="11" name="図 10">
            <a:extLst>
              <a:ext uri="{FF2B5EF4-FFF2-40B4-BE49-F238E27FC236}">
                <a16:creationId xmlns:a16="http://schemas.microsoft.com/office/drawing/2014/main" id="{B706F679-3091-C142-B3B8-5073613F527C}"/>
              </a:ext>
            </a:extLst>
          </p:cNvPr>
          <p:cNvPicPr>
            <a:picLocks noChangeAspect="1"/>
          </p:cNvPicPr>
          <p:nvPr/>
        </p:nvPicPr>
        <p:blipFill>
          <a:blip r:embed="rId5"/>
          <a:stretch>
            <a:fillRect/>
          </a:stretch>
        </p:blipFill>
        <p:spPr>
          <a:xfrm>
            <a:off x="90264" y="5106050"/>
            <a:ext cx="9144000" cy="1216541"/>
          </a:xfrm>
          <a:prstGeom prst="rect">
            <a:avLst/>
          </a:prstGeom>
        </p:spPr>
      </p:pic>
    </p:spTree>
    <p:extLst>
      <p:ext uri="{BB962C8B-B14F-4D97-AF65-F5344CB8AC3E}">
        <p14:creationId xmlns:p14="http://schemas.microsoft.com/office/powerpoint/2010/main" val="402565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C434CEE-FA57-475F-9E36-0A4793E1EB18}"/>
              </a:ext>
            </a:extLst>
          </p:cNvPr>
          <p:cNvSpPr/>
          <p:nvPr/>
        </p:nvSpPr>
        <p:spPr>
          <a:xfrm>
            <a:off x="107504" y="389748"/>
            <a:ext cx="8604448" cy="461665"/>
          </a:xfrm>
          <a:prstGeom prst="rect">
            <a:avLst/>
          </a:prstGeom>
        </p:spPr>
        <p:txBody>
          <a:bodyPr wrap="square">
            <a:spAutoFit/>
          </a:bodyPr>
          <a:lstStyle/>
          <a:p>
            <a:r>
              <a:rPr lang="en-US" altLang="ja-JP" sz="2400" b="1" dirty="0">
                <a:solidFill>
                  <a:srgbClr val="000000"/>
                </a:solidFill>
                <a:latin typeface="Noto Sans JP"/>
              </a:rPr>
              <a:t>BNB</a:t>
            </a:r>
            <a:r>
              <a:rPr lang="ja-JP" altLang="en-US" sz="2400" b="1">
                <a:solidFill>
                  <a:srgbClr val="000000"/>
                </a:solidFill>
                <a:latin typeface="Noto Sans JP"/>
              </a:rPr>
              <a:t>トークンの買戻し計画（バーン）</a:t>
            </a:r>
          </a:p>
        </p:txBody>
      </p:sp>
      <p:sp>
        <p:nvSpPr>
          <p:cNvPr id="6" name="正方形/長方形 5">
            <a:extLst>
              <a:ext uri="{FF2B5EF4-FFF2-40B4-BE49-F238E27FC236}">
                <a16:creationId xmlns:a16="http://schemas.microsoft.com/office/drawing/2014/main" id="{615B1025-060F-1E41-BB24-475FE2C801CD}"/>
              </a:ext>
            </a:extLst>
          </p:cNvPr>
          <p:cNvSpPr/>
          <p:nvPr/>
        </p:nvSpPr>
        <p:spPr>
          <a:xfrm>
            <a:off x="141621" y="875961"/>
            <a:ext cx="8820472" cy="1200329"/>
          </a:xfrm>
          <a:prstGeom prst="rect">
            <a:avLst/>
          </a:prstGeom>
        </p:spPr>
        <p:txBody>
          <a:bodyPr wrap="square">
            <a:spAutoFit/>
          </a:bodyPr>
          <a:lstStyle/>
          <a:p>
            <a:r>
              <a:rPr lang="en-US" altLang="ja-JP" dirty="0" err="1">
                <a:solidFill>
                  <a:srgbClr val="000000"/>
                </a:solidFill>
                <a:latin typeface="Noto Sans JP"/>
              </a:rPr>
              <a:t>Binance</a:t>
            </a:r>
            <a:r>
              <a:rPr lang="ja-JP" altLang="en-US">
                <a:solidFill>
                  <a:srgbClr val="000000"/>
                </a:solidFill>
                <a:latin typeface="Noto Sans JP"/>
              </a:rPr>
              <a:t>は、四半期毎に取引手数料による利益の</a:t>
            </a:r>
            <a:r>
              <a:rPr lang="en-US" altLang="ja-JP" dirty="0">
                <a:solidFill>
                  <a:srgbClr val="000000"/>
                </a:solidFill>
                <a:latin typeface="Noto Sans JP"/>
              </a:rPr>
              <a:t>20</a:t>
            </a:r>
            <a:r>
              <a:rPr lang="ja-JP" altLang="en-US">
                <a:solidFill>
                  <a:srgbClr val="000000"/>
                </a:solidFill>
                <a:latin typeface="Noto Sans JP"/>
              </a:rPr>
              <a:t>％を用いてで</a:t>
            </a:r>
            <a:r>
              <a:rPr lang="en-US" altLang="ja-JP" dirty="0">
                <a:solidFill>
                  <a:srgbClr val="000000"/>
                </a:solidFill>
                <a:latin typeface="Noto Sans JP"/>
              </a:rPr>
              <a:t>BNB</a:t>
            </a:r>
            <a:r>
              <a:rPr lang="ja-JP" altLang="en-US">
                <a:solidFill>
                  <a:srgbClr val="000000"/>
                </a:solidFill>
                <a:latin typeface="Noto Sans JP"/>
              </a:rPr>
              <a:t>を買い戻しバーンすることでユーザーに利益の還元を行うことを目的としている。</a:t>
            </a:r>
            <a:endParaRPr lang="en-US" altLang="ja-JP" dirty="0">
              <a:solidFill>
                <a:srgbClr val="000000"/>
              </a:solidFill>
              <a:latin typeface="Noto Sans JP"/>
            </a:endParaRPr>
          </a:p>
          <a:p>
            <a:r>
              <a:rPr lang="ja-JP" altLang="en-US">
                <a:solidFill>
                  <a:srgbClr val="000000"/>
                </a:solidFill>
                <a:latin typeface="Noto Sans JP"/>
              </a:rPr>
              <a:t>全</a:t>
            </a:r>
            <a:r>
              <a:rPr lang="en-US" altLang="ja-JP" dirty="0">
                <a:solidFill>
                  <a:srgbClr val="000000"/>
                </a:solidFill>
                <a:latin typeface="Noto Sans JP"/>
              </a:rPr>
              <a:t>BNB</a:t>
            </a:r>
            <a:r>
              <a:rPr lang="ja-JP" altLang="en-US">
                <a:solidFill>
                  <a:srgbClr val="000000"/>
                </a:solidFill>
                <a:latin typeface="Noto Sans JP"/>
              </a:rPr>
              <a:t>の</a:t>
            </a:r>
            <a:r>
              <a:rPr lang="en-US" altLang="ja-JP" dirty="0">
                <a:solidFill>
                  <a:srgbClr val="000000"/>
                </a:solidFill>
                <a:latin typeface="Noto Sans JP"/>
              </a:rPr>
              <a:t>50</a:t>
            </a:r>
            <a:r>
              <a:rPr lang="ja-JP" altLang="en-US">
                <a:solidFill>
                  <a:srgbClr val="000000"/>
                </a:solidFill>
                <a:latin typeface="Noto Sans JP"/>
              </a:rPr>
              <a:t>％を買い取るまで（</a:t>
            </a:r>
            <a:r>
              <a:rPr lang="en-US" altLang="ja-JP" dirty="0">
                <a:solidFill>
                  <a:srgbClr val="000000"/>
                </a:solidFill>
                <a:latin typeface="Noto Sans JP"/>
              </a:rPr>
              <a:t>=1</a:t>
            </a:r>
            <a:r>
              <a:rPr lang="ja-JP" altLang="en-US">
                <a:solidFill>
                  <a:srgbClr val="000000"/>
                </a:solidFill>
                <a:latin typeface="Noto Sans JP"/>
              </a:rPr>
              <a:t>億</a:t>
            </a:r>
            <a:r>
              <a:rPr lang="en-US" altLang="ja-JP" dirty="0">
                <a:solidFill>
                  <a:srgbClr val="000000"/>
                </a:solidFill>
                <a:latin typeface="Noto Sans JP"/>
              </a:rPr>
              <a:t>BNB)</a:t>
            </a:r>
            <a:r>
              <a:rPr lang="ja-JP" altLang="en-US">
                <a:solidFill>
                  <a:srgbClr val="000000"/>
                </a:solidFill>
                <a:latin typeface="Noto Sans JP"/>
              </a:rPr>
              <a:t>すべての買戻取引はブロックチェーン上で公表されます。最終的に</a:t>
            </a:r>
            <a:r>
              <a:rPr lang="en-US" altLang="ja-JP" dirty="0">
                <a:solidFill>
                  <a:srgbClr val="000000"/>
                </a:solidFill>
                <a:latin typeface="Noto Sans JP"/>
              </a:rPr>
              <a:t>1</a:t>
            </a:r>
            <a:r>
              <a:rPr lang="ja-JP" altLang="en-US">
                <a:solidFill>
                  <a:srgbClr val="000000"/>
                </a:solidFill>
                <a:latin typeface="Noto Sans JP"/>
              </a:rPr>
              <a:t>億</a:t>
            </a:r>
            <a:r>
              <a:rPr lang="en-US" altLang="ja-JP" dirty="0">
                <a:solidFill>
                  <a:srgbClr val="000000"/>
                </a:solidFill>
                <a:latin typeface="Noto Sans JP"/>
              </a:rPr>
              <a:t>BNB</a:t>
            </a:r>
            <a:r>
              <a:rPr lang="ja-JP" altLang="en-US">
                <a:solidFill>
                  <a:srgbClr val="000000"/>
                </a:solidFill>
                <a:latin typeface="Noto Sans JP"/>
              </a:rPr>
              <a:t>がバーンされ、</a:t>
            </a:r>
            <a:r>
              <a:rPr lang="en-US" altLang="ja-JP" dirty="0">
                <a:solidFill>
                  <a:srgbClr val="000000"/>
                </a:solidFill>
                <a:latin typeface="Noto Sans JP"/>
              </a:rPr>
              <a:t>1</a:t>
            </a:r>
            <a:r>
              <a:rPr lang="ja-JP" altLang="en-US">
                <a:solidFill>
                  <a:srgbClr val="000000"/>
                </a:solidFill>
                <a:latin typeface="Noto Sans JP"/>
              </a:rPr>
              <a:t>億</a:t>
            </a:r>
            <a:r>
              <a:rPr lang="en-US" altLang="ja-JP" dirty="0">
                <a:solidFill>
                  <a:srgbClr val="000000"/>
                </a:solidFill>
                <a:latin typeface="Noto Sans JP"/>
              </a:rPr>
              <a:t>BNB</a:t>
            </a:r>
            <a:r>
              <a:rPr lang="ja-JP" altLang="en-US">
                <a:solidFill>
                  <a:srgbClr val="000000"/>
                </a:solidFill>
                <a:latin typeface="Noto Sans JP"/>
              </a:rPr>
              <a:t>が残ります。</a:t>
            </a:r>
          </a:p>
        </p:txBody>
      </p:sp>
      <p:sp>
        <p:nvSpPr>
          <p:cNvPr id="7" name="正方形/長方形 6">
            <a:extLst>
              <a:ext uri="{FF2B5EF4-FFF2-40B4-BE49-F238E27FC236}">
                <a16:creationId xmlns:a16="http://schemas.microsoft.com/office/drawing/2014/main" id="{EBDAD2B5-19E9-9944-B4DC-4199FACF781E}"/>
              </a:ext>
            </a:extLst>
          </p:cNvPr>
          <p:cNvSpPr/>
          <p:nvPr/>
        </p:nvSpPr>
        <p:spPr>
          <a:xfrm>
            <a:off x="393649" y="6197166"/>
            <a:ext cx="8316416" cy="261610"/>
          </a:xfrm>
          <a:prstGeom prst="rect">
            <a:avLst/>
          </a:prstGeom>
        </p:spPr>
        <p:txBody>
          <a:bodyPr wrap="square">
            <a:spAutoFit/>
          </a:bodyPr>
          <a:lstStyle/>
          <a:p>
            <a:r>
              <a:rPr lang="en-US" altLang="ja-JP" sz="1100" dirty="0">
                <a:hlinkClick r:id="rId3"/>
              </a:rPr>
              <a:t>https://www.binance.com/en/support/announcement/4db101d45b204c3a9206c057f0f6856a</a:t>
            </a:r>
            <a:endParaRPr lang="ja-JP" altLang="en-US" sz="1100"/>
          </a:p>
        </p:txBody>
      </p:sp>
      <p:pic>
        <p:nvPicPr>
          <p:cNvPr id="8" name="図 7">
            <a:extLst>
              <a:ext uri="{FF2B5EF4-FFF2-40B4-BE49-F238E27FC236}">
                <a16:creationId xmlns:a16="http://schemas.microsoft.com/office/drawing/2014/main" id="{C8738903-3203-8F45-8286-6ED80574E457}"/>
              </a:ext>
            </a:extLst>
          </p:cNvPr>
          <p:cNvPicPr>
            <a:picLocks noChangeAspect="1"/>
          </p:cNvPicPr>
          <p:nvPr/>
        </p:nvPicPr>
        <p:blipFill>
          <a:blip r:embed="rId4"/>
          <a:stretch>
            <a:fillRect/>
          </a:stretch>
        </p:blipFill>
        <p:spPr>
          <a:xfrm>
            <a:off x="899592" y="2339461"/>
            <a:ext cx="6743310" cy="3857705"/>
          </a:xfrm>
          <a:prstGeom prst="rect">
            <a:avLst/>
          </a:prstGeom>
        </p:spPr>
      </p:pic>
    </p:spTree>
    <p:extLst>
      <p:ext uri="{BB962C8B-B14F-4D97-AF65-F5344CB8AC3E}">
        <p14:creationId xmlns:p14="http://schemas.microsoft.com/office/powerpoint/2010/main" val="1438990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5BCACD-183A-6A46-8BCD-D4B0085AE08B}"/>
              </a:ext>
            </a:extLst>
          </p:cNvPr>
          <p:cNvPicPr>
            <a:picLocks noChangeAspect="1"/>
          </p:cNvPicPr>
          <p:nvPr/>
        </p:nvPicPr>
        <p:blipFill>
          <a:blip r:embed="rId3"/>
          <a:stretch>
            <a:fillRect/>
          </a:stretch>
        </p:blipFill>
        <p:spPr>
          <a:xfrm>
            <a:off x="168672" y="332656"/>
            <a:ext cx="8966200" cy="3175000"/>
          </a:xfrm>
          <a:prstGeom prst="rect">
            <a:avLst/>
          </a:prstGeom>
        </p:spPr>
      </p:pic>
      <p:pic>
        <p:nvPicPr>
          <p:cNvPr id="3" name="図 2">
            <a:extLst>
              <a:ext uri="{FF2B5EF4-FFF2-40B4-BE49-F238E27FC236}">
                <a16:creationId xmlns:a16="http://schemas.microsoft.com/office/drawing/2014/main" id="{35583F6B-F4F2-0949-8781-B280C98DE517}"/>
              </a:ext>
            </a:extLst>
          </p:cNvPr>
          <p:cNvPicPr>
            <a:picLocks noChangeAspect="1"/>
          </p:cNvPicPr>
          <p:nvPr/>
        </p:nvPicPr>
        <p:blipFill>
          <a:blip r:embed="rId4"/>
          <a:stretch>
            <a:fillRect/>
          </a:stretch>
        </p:blipFill>
        <p:spPr>
          <a:xfrm>
            <a:off x="-9128" y="2564904"/>
            <a:ext cx="9144000" cy="3749128"/>
          </a:xfrm>
          <a:prstGeom prst="rect">
            <a:avLst/>
          </a:prstGeom>
        </p:spPr>
      </p:pic>
    </p:spTree>
    <p:extLst>
      <p:ext uri="{BB962C8B-B14F-4D97-AF65-F5344CB8AC3E}">
        <p14:creationId xmlns:p14="http://schemas.microsoft.com/office/powerpoint/2010/main" val="15951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4A9BBC6-6BEE-8948-A775-441AA4725508}"/>
              </a:ext>
            </a:extLst>
          </p:cNvPr>
          <p:cNvPicPr>
            <a:picLocks noChangeAspect="1"/>
          </p:cNvPicPr>
          <p:nvPr/>
        </p:nvPicPr>
        <p:blipFill>
          <a:blip r:embed="rId2"/>
          <a:stretch>
            <a:fillRect/>
          </a:stretch>
        </p:blipFill>
        <p:spPr>
          <a:xfrm>
            <a:off x="0" y="1268760"/>
            <a:ext cx="9144000" cy="5181220"/>
          </a:xfrm>
          <a:prstGeom prst="rect">
            <a:avLst/>
          </a:prstGeom>
        </p:spPr>
      </p:pic>
      <p:sp>
        <p:nvSpPr>
          <p:cNvPr id="4" name="正方形/長方形 3">
            <a:extLst>
              <a:ext uri="{FF2B5EF4-FFF2-40B4-BE49-F238E27FC236}">
                <a16:creationId xmlns:a16="http://schemas.microsoft.com/office/drawing/2014/main" id="{05EDBD94-866C-7F4C-AC8A-3232C851B8AC}"/>
              </a:ext>
            </a:extLst>
          </p:cNvPr>
          <p:cNvSpPr/>
          <p:nvPr/>
        </p:nvSpPr>
        <p:spPr>
          <a:xfrm>
            <a:off x="251520" y="764704"/>
            <a:ext cx="8640960" cy="646331"/>
          </a:xfrm>
          <a:prstGeom prst="rect">
            <a:avLst/>
          </a:prstGeom>
        </p:spPr>
        <p:txBody>
          <a:bodyPr wrap="square">
            <a:spAutoFit/>
          </a:bodyPr>
          <a:lstStyle/>
          <a:p>
            <a:r>
              <a:rPr lang="ja-JP" altLang="en-US">
                <a:solidFill>
                  <a:srgbClr val="000000"/>
                </a:solidFill>
                <a:latin typeface="Noto Sans JP"/>
              </a:rPr>
              <a:t>バイナンスの新たな独自ブロックチェーン</a:t>
            </a:r>
            <a:r>
              <a:rPr lang="en-US" altLang="ja-JP" dirty="0">
                <a:solidFill>
                  <a:srgbClr val="000000"/>
                </a:solidFill>
                <a:latin typeface="Noto Sans JP"/>
              </a:rPr>
              <a:t>『</a:t>
            </a:r>
            <a:r>
              <a:rPr lang="ja-JP" altLang="en-US">
                <a:solidFill>
                  <a:srgbClr val="000000"/>
                </a:solidFill>
                <a:latin typeface="Noto Sans JP"/>
              </a:rPr>
              <a:t>バイナンススマートチェーン</a:t>
            </a:r>
            <a:r>
              <a:rPr lang="en-US" altLang="ja-JP" dirty="0">
                <a:solidFill>
                  <a:srgbClr val="000000"/>
                </a:solidFill>
                <a:latin typeface="Noto Sans JP"/>
              </a:rPr>
              <a:t>』</a:t>
            </a:r>
            <a:r>
              <a:rPr lang="ja-JP" altLang="en-US">
                <a:solidFill>
                  <a:srgbClr val="000000"/>
                </a:solidFill>
                <a:latin typeface="Noto Sans JP"/>
              </a:rPr>
              <a:t>のメインネットが</a:t>
            </a:r>
            <a:r>
              <a:rPr lang="en-US" altLang="ja-JP" dirty="0">
                <a:solidFill>
                  <a:srgbClr val="000000"/>
                </a:solidFill>
                <a:latin typeface="Noto Sans JP"/>
              </a:rPr>
              <a:t>9/1</a:t>
            </a:r>
            <a:r>
              <a:rPr lang="ja-JP" altLang="en-US">
                <a:solidFill>
                  <a:srgbClr val="000000"/>
                </a:solidFill>
                <a:latin typeface="Noto Sans JP"/>
              </a:rPr>
              <a:t>日、正式に稼働を開始した。</a:t>
            </a:r>
          </a:p>
        </p:txBody>
      </p:sp>
      <p:sp>
        <p:nvSpPr>
          <p:cNvPr id="6" name="正方形/長方形 5">
            <a:extLst>
              <a:ext uri="{FF2B5EF4-FFF2-40B4-BE49-F238E27FC236}">
                <a16:creationId xmlns:a16="http://schemas.microsoft.com/office/drawing/2014/main" id="{4DD1314A-463B-CE4D-B176-5DE87A298888}"/>
              </a:ext>
            </a:extLst>
          </p:cNvPr>
          <p:cNvSpPr/>
          <p:nvPr/>
        </p:nvSpPr>
        <p:spPr>
          <a:xfrm>
            <a:off x="107504" y="389748"/>
            <a:ext cx="8604448" cy="461665"/>
          </a:xfrm>
          <a:prstGeom prst="rect">
            <a:avLst/>
          </a:prstGeom>
        </p:spPr>
        <p:txBody>
          <a:bodyPr wrap="square">
            <a:spAutoFit/>
          </a:bodyPr>
          <a:lstStyle/>
          <a:p>
            <a:r>
              <a:rPr lang="en-US" altLang="ja-JP" sz="2400" b="1" dirty="0" err="1">
                <a:solidFill>
                  <a:srgbClr val="000000"/>
                </a:solidFill>
                <a:latin typeface="Noto Sans JP"/>
              </a:rPr>
              <a:t>Binance</a:t>
            </a:r>
            <a:r>
              <a:rPr lang="en-US" altLang="ja-JP" sz="2400" b="1" dirty="0">
                <a:solidFill>
                  <a:srgbClr val="000000"/>
                </a:solidFill>
                <a:latin typeface="Noto Sans JP"/>
              </a:rPr>
              <a:t> Smart Chain(BSC, </a:t>
            </a:r>
            <a:r>
              <a:rPr lang="ja-JP" altLang="en-US" sz="2400" b="1">
                <a:solidFill>
                  <a:srgbClr val="000000"/>
                </a:solidFill>
                <a:latin typeface="Noto Sans JP"/>
              </a:rPr>
              <a:t>バイナンススマートチェーン</a:t>
            </a:r>
            <a:r>
              <a:rPr lang="en-US" altLang="ja-JP" sz="2400" b="1" dirty="0">
                <a:solidFill>
                  <a:srgbClr val="000000"/>
                </a:solidFill>
                <a:latin typeface="Noto Sans JP"/>
              </a:rPr>
              <a:t>)</a:t>
            </a:r>
            <a:endParaRPr lang="ja-JP" altLang="en-US" sz="2400" b="1">
              <a:solidFill>
                <a:srgbClr val="000000"/>
              </a:solidFill>
              <a:latin typeface="Noto Sans JP"/>
            </a:endParaRPr>
          </a:p>
        </p:txBody>
      </p:sp>
    </p:spTree>
    <p:extLst>
      <p:ext uri="{BB962C8B-B14F-4D97-AF65-F5344CB8AC3E}">
        <p14:creationId xmlns:p14="http://schemas.microsoft.com/office/powerpoint/2010/main" val="118500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79DCA07-E94C-4F48-A235-28B8FF639979}"/>
              </a:ext>
            </a:extLst>
          </p:cNvPr>
          <p:cNvPicPr>
            <a:picLocks noChangeAspect="1"/>
          </p:cNvPicPr>
          <p:nvPr/>
        </p:nvPicPr>
        <p:blipFill>
          <a:blip r:embed="rId2"/>
          <a:stretch>
            <a:fillRect/>
          </a:stretch>
        </p:blipFill>
        <p:spPr>
          <a:xfrm>
            <a:off x="0" y="908720"/>
            <a:ext cx="9144000" cy="5374026"/>
          </a:xfrm>
          <a:prstGeom prst="rect">
            <a:avLst/>
          </a:prstGeom>
        </p:spPr>
      </p:pic>
      <p:sp>
        <p:nvSpPr>
          <p:cNvPr id="4" name="正方形/長方形 3">
            <a:extLst>
              <a:ext uri="{FF2B5EF4-FFF2-40B4-BE49-F238E27FC236}">
                <a16:creationId xmlns:a16="http://schemas.microsoft.com/office/drawing/2014/main" id="{AF986FB2-50C7-C542-AE28-AECF55AAF3C1}"/>
              </a:ext>
            </a:extLst>
          </p:cNvPr>
          <p:cNvSpPr/>
          <p:nvPr/>
        </p:nvSpPr>
        <p:spPr>
          <a:xfrm>
            <a:off x="323528" y="495106"/>
            <a:ext cx="2287806" cy="369332"/>
          </a:xfrm>
          <a:prstGeom prst="rect">
            <a:avLst/>
          </a:prstGeom>
        </p:spPr>
        <p:txBody>
          <a:bodyPr wrap="none">
            <a:spAutoFit/>
          </a:bodyPr>
          <a:lstStyle/>
          <a:p>
            <a:r>
              <a:rPr lang="en-US" altLang="ja-JP" dirty="0">
                <a:hlinkClick r:id="rId3"/>
              </a:rPr>
              <a:t>https://bscscan.com/</a:t>
            </a:r>
            <a:endParaRPr lang="ja-JP" altLang="en-US"/>
          </a:p>
        </p:txBody>
      </p:sp>
    </p:spTree>
    <p:extLst>
      <p:ext uri="{BB962C8B-B14F-4D97-AF65-F5344CB8AC3E}">
        <p14:creationId xmlns:p14="http://schemas.microsoft.com/office/powerpoint/2010/main" val="14997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E738DC-9E01-3141-ACCA-DC87C55DF372}"/>
              </a:ext>
            </a:extLst>
          </p:cNvPr>
          <p:cNvPicPr>
            <a:picLocks noChangeAspect="1"/>
          </p:cNvPicPr>
          <p:nvPr/>
        </p:nvPicPr>
        <p:blipFill>
          <a:blip r:embed="rId2"/>
          <a:stretch>
            <a:fillRect/>
          </a:stretch>
        </p:blipFill>
        <p:spPr>
          <a:xfrm>
            <a:off x="0" y="980728"/>
            <a:ext cx="9144000" cy="5374026"/>
          </a:xfrm>
          <a:prstGeom prst="rect">
            <a:avLst/>
          </a:prstGeom>
        </p:spPr>
      </p:pic>
      <p:sp>
        <p:nvSpPr>
          <p:cNvPr id="4" name="正方形/長方形 3">
            <a:extLst>
              <a:ext uri="{FF2B5EF4-FFF2-40B4-BE49-F238E27FC236}">
                <a16:creationId xmlns:a16="http://schemas.microsoft.com/office/drawing/2014/main" id="{9544BD8A-3DB3-434C-B3E8-DE707E48CCCE}"/>
              </a:ext>
            </a:extLst>
          </p:cNvPr>
          <p:cNvSpPr/>
          <p:nvPr/>
        </p:nvSpPr>
        <p:spPr>
          <a:xfrm>
            <a:off x="11796" y="503246"/>
            <a:ext cx="3608745" cy="369332"/>
          </a:xfrm>
          <a:prstGeom prst="rect">
            <a:avLst/>
          </a:prstGeom>
        </p:spPr>
        <p:txBody>
          <a:bodyPr wrap="none">
            <a:spAutoFit/>
          </a:bodyPr>
          <a:lstStyle/>
          <a:p>
            <a:r>
              <a:rPr lang="en-US" altLang="ja-JP" dirty="0">
                <a:hlinkClick r:id="rId3"/>
              </a:rPr>
              <a:t>https://explorer.binance.org/smart</a:t>
            </a:r>
            <a:endParaRPr lang="ja-JP" altLang="en-US"/>
          </a:p>
        </p:txBody>
      </p:sp>
    </p:spTree>
    <p:extLst>
      <p:ext uri="{BB962C8B-B14F-4D97-AF65-F5344CB8AC3E}">
        <p14:creationId xmlns:p14="http://schemas.microsoft.com/office/powerpoint/2010/main" val="21836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780EEC2-AEED-474A-AF0D-DD035E033485}"/>
              </a:ext>
            </a:extLst>
          </p:cNvPr>
          <p:cNvSpPr/>
          <p:nvPr/>
        </p:nvSpPr>
        <p:spPr>
          <a:xfrm>
            <a:off x="323528" y="771669"/>
            <a:ext cx="8208912" cy="2585323"/>
          </a:xfrm>
          <a:prstGeom prst="rect">
            <a:avLst/>
          </a:prstGeom>
        </p:spPr>
        <p:txBody>
          <a:bodyPr wrap="square">
            <a:spAutoFit/>
          </a:bodyPr>
          <a:lstStyle/>
          <a:p>
            <a:endParaRPr lang="en-US" altLang="ja-JP" dirty="0">
              <a:solidFill>
                <a:srgbClr val="000000"/>
              </a:solidFill>
              <a:latin typeface="Noto Sans JP"/>
            </a:endParaRPr>
          </a:p>
          <a:p>
            <a:r>
              <a:rPr lang="ja-JP" altLang="en-US">
                <a:solidFill>
                  <a:srgbClr val="000000"/>
                </a:solidFill>
                <a:latin typeface="Noto Sans JP"/>
              </a:rPr>
              <a:t>■ 　コンセンサス：</a:t>
            </a:r>
            <a:r>
              <a:rPr lang="en-US" altLang="ja-JP" dirty="0" err="1">
                <a:solidFill>
                  <a:srgbClr val="000000"/>
                </a:solidFill>
                <a:latin typeface="Noto Sans JP"/>
              </a:rPr>
              <a:t>PosA</a:t>
            </a:r>
            <a:r>
              <a:rPr lang="ja-JP" altLang="en-US">
                <a:solidFill>
                  <a:srgbClr val="000000"/>
                </a:solidFill>
                <a:latin typeface="Noto Sans JP"/>
              </a:rPr>
              <a:t>（</a:t>
            </a:r>
            <a:r>
              <a:rPr lang="en-US" altLang="ja-JP" dirty="0">
                <a:solidFill>
                  <a:srgbClr val="000000"/>
                </a:solidFill>
                <a:latin typeface="Noto Sans JP"/>
              </a:rPr>
              <a:t>Proof of Staked Authority</a:t>
            </a:r>
            <a:r>
              <a:rPr lang="ja-JP" altLang="en-US">
                <a:solidFill>
                  <a:srgbClr val="000000"/>
                </a:solidFill>
                <a:latin typeface="Noto Sans JP"/>
              </a:rPr>
              <a:t>）、</a:t>
            </a:r>
            <a:endParaRPr lang="en-US" altLang="ja-JP" dirty="0">
              <a:solidFill>
                <a:srgbClr val="000000"/>
              </a:solidFill>
              <a:latin typeface="Noto Sans JP"/>
            </a:endParaRPr>
          </a:p>
          <a:p>
            <a:r>
              <a:rPr lang="ja-JP" altLang="en-US">
                <a:solidFill>
                  <a:srgbClr val="000000"/>
                </a:solidFill>
                <a:latin typeface="Noto Sans JP"/>
              </a:rPr>
              <a:t>　　　</a:t>
            </a:r>
            <a:r>
              <a:rPr lang="en-US" altLang="ja-JP" dirty="0">
                <a:solidFill>
                  <a:srgbClr val="000000"/>
                </a:solidFill>
                <a:latin typeface="Noto Sans JP"/>
              </a:rPr>
              <a:t>21</a:t>
            </a:r>
            <a:r>
              <a:rPr lang="ja-JP" altLang="en-US">
                <a:solidFill>
                  <a:srgbClr val="000000"/>
                </a:solidFill>
                <a:latin typeface="Noto Sans JP"/>
              </a:rPr>
              <a:t>のバリデータ（承認者）、</a:t>
            </a:r>
            <a:r>
              <a:rPr lang="en-US" altLang="ja-JP" dirty="0">
                <a:solidFill>
                  <a:srgbClr val="000000"/>
                </a:solidFill>
                <a:latin typeface="Noto Sans JP"/>
              </a:rPr>
              <a:t>10000BNB</a:t>
            </a:r>
          </a:p>
          <a:p>
            <a:endParaRPr lang="en-US" altLang="ja-JP" dirty="0">
              <a:solidFill>
                <a:srgbClr val="000000"/>
              </a:solidFill>
              <a:latin typeface="Noto Sans JP"/>
            </a:endParaRPr>
          </a:p>
          <a:p>
            <a:r>
              <a:rPr lang="ja-JP" altLang="en-US">
                <a:solidFill>
                  <a:srgbClr val="000000"/>
                </a:solidFill>
                <a:latin typeface="Noto Sans JP"/>
              </a:rPr>
              <a:t>■　ブロックタイム：</a:t>
            </a:r>
            <a:r>
              <a:rPr lang="en-US" altLang="ja-JP" dirty="0">
                <a:solidFill>
                  <a:srgbClr val="000000"/>
                </a:solidFill>
                <a:latin typeface="Noto Sans JP"/>
              </a:rPr>
              <a:t>1~5s</a:t>
            </a:r>
            <a:r>
              <a:rPr lang="ja-JP" altLang="en-US">
                <a:solidFill>
                  <a:srgbClr val="000000"/>
                </a:solidFill>
                <a:latin typeface="Noto Sans JP"/>
              </a:rPr>
              <a:t>（平均</a:t>
            </a:r>
            <a:r>
              <a:rPr lang="en-US" altLang="ja-JP" dirty="0">
                <a:solidFill>
                  <a:srgbClr val="000000"/>
                </a:solidFill>
                <a:latin typeface="Noto Sans JP"/>
              </a:rPr>
              <a:t>3s</a:t>
            </a:r>
            <a:r>
              <a:rPr lang="ja-JP" altLang="en-US">
                <a:solidFill>
                  <a:srgbClr val="000000"/>
                </a:solidFill>
                <a:latin typeface="Noto Sans JP"/>
              </a:rPr>
              <a:t>）</a:t>
            </a:r>
            <a:endParaRPr lang="en-US" altLang="ja-JP" dirty="0">
              <a:solidFill>
                <a:srgbClr val="000000"/>
              </a:solidFill>
              <a:latin typeface="Noto Sans JP"/>
            </a:endParaRPr>
          </a:p>
          <a:p>
            <a:endParaRPr lang="en-US" altLang="ja-JP" dirty="0">
              <a:solidFill>
                <a:srgbClr val="000000"/>
              </a:solidFill>
              <a:latin typeface="Noto Sans JP"/>
            </a:endParaRPr>
          </a:p>
          <a:p>
            <a:r>
              <a:rPr lang="ja-JP" altLang="en-US">
                <a:solidFill>
                  <a:srgbClr val="000000"/>
                </a:solidFill>
                <a:latin typeface="Noto Sans JP"/>
              </a:rPr>
              <a:t>■ 　</a:t>
            </a:r>
            <a:r>
              <a:rPr lang="en-US" altLang="ja-JP" dirty="0">
                <a:solidFill>
                  <a:srgbClr val="000000"/>
                </a:solidFill>
                <a:latin typeface="Noto Sans JP"/>
              </a:rPr>
              <a:t>Gas Price</a:t>
            </a:r>
            <a:r>
              <a:rPr lang="ja-JP" altLang="en-US">
                <a:solidFill>
                  <a:srgbClr val="000000"/>
                </a:solidFill>
                <a:latin typeface="Noto Sans JP"/>
              </a:rPr>
              <a:t>：２０</a:t>
            </a:r>
            <a:r>
              <a:rPr lang="en-US" altLang="ja-JP" dirty="0" err="1">
                <a:solidFill>
                  <a:srgbClr val="000000"/>
                </a:solidFill>
                <a:latin typeface="Noto Sans JP"/>
              </a:rPr>
              <a:t>Gwei</a:t>
            </a:r>
            <a:r>
              <a:rPr lang="ja-JP" altLang="en-US">
                <a:solidFill>
                  <a:srgbClr val="000000"/>
                </a:solidFill>
                <a:latin typeface="Noto Sans JP"/>
              </a:rPr>
              <a:t>（</a:t>
            </a:r>
            <a:r>
              <a:rPr lang="en-US" altLang="ja-JP" dirty="0">
                <a:solidFill>
                  <a:srgbClr val="000000"/>
                </a:solidFill>
                <a:latin typeface="Noto Sans JP"/>
              </a:rPr>
              <a:t>0.000000002 BNB</a:t>
            </a:r>
            <a:r>
              <a:rPr lang="ja-JP" altLang="en-US">
                <a:solidFill>
                  <a:srgbClr val="000000"/>
                </a:solidFill>
                <a:latin typeface="Noto Sans JP"/>
              </a:rPr>
              <a:t>）</a:t>
            </a:r>
            <a:endParaRPr lang="en-US" altLang="ja-JP" dirty="0">
              <a:solidFill>
                <a:srgbClr val="000000"/>
              </a:solidFill>
              <a:latin typeface="Noto Sans JP"/>
            </a:endParaRPr>
          </a:p>
          <a:p>
            <a:endParaRPr lang="en-US" altLang="ja-JP" dirty="0">
              <a:solidFill>
                <a:srgbClr val="000000"/>
              </a:solidFill>
              <a:latin typeface="Noto Sans JP"/>
            </a:endParaRPr>
          </a:p>
          <a:p>
            <a:endParaRPr lang="ja-JP" altLang="en-US"/>
          </a:p>
        </p:txBody>
      </p:sp>
      <p:pic>
        <p:nvPicPr>
          <p:cNvPr id="3" name="図 2">
            <a:extLst>
              <a:ext uri="{FF2B5EF4-FFF2-40B4-BE49-F238E27FC236}">
                <a16:creationId xmlns:a16="http://schemas.microsoft.com/office/drawing/2014/main" id="{5C5AE329-BB77-BB40-9DD6-D91B2CC3440C}"/>
              </a:ext>
            </a:extLst>
          </p:cNvPr>
          <p:cNvPicPr>
            <a:picLocks noChangeAspect="1"/>
          </p:cNvPicPr>
          <p:nvPr/>
        </p:nvPicPr>
        <p:blipFill>
          <a:blip r:embed="rId3"/>
          <a:stretch>
            <a:fillRect/>
          </a:stretch>
        </p:blipFill>
        <p:spPr>
          <a:xfrm>
            <a:off x="432973" y="3426241"/>
            <a:ext cx="8235244" cy="2794992"/>
          </a:xfrm>
          <a:prstGeom prst="rect">
            <a:avLst/>
          </a:prstGeom>
        </p:spPr>
      </p:pic>
      <p:sp>
        <p:nvSpPr>
          <p:cNvPr id="4" name="正方形/長方形 3">
            <a:extLst>
              <a:ext uri="{FF2B5EF4-FFF2-40B4-BE49-F238E27FC236}">
                <a16:creationId xmlns:a16="http://schemas.microsoft.com/office/drawing/2014/main" id="{F3B49F2C-D246-A44A-9501-D49DEB522BA4}"/>
              </a:ext>
            </a:extLst>
          </p:cNvPr>
          <p:cNvSpPr/>
          <p:nvPr/>
        </p:nvSpPr>
        <p:spPr>
          <a:xfrm>
            <a:off x="107504" y="332656"/>
            <a:ext cx="8604448" cy="461665"/>
          </a:xfrm>
          <a:prstGeom prst="rect">
            <a:avLst/>
          </a:prstGeom>
        </p:spPr>
        <p:txBody>
          <a:bodyPr wrap="square">
            <a:spAutoFit/>
          </a:bodyPr>
          <a:lstStyle/>
          <a:p>
            <a:r>
              <a:rPr lang="en-US" altLang="ja-JP" sz="2400" b="1" dirty="0" err="1">
                <a:solidFill>
                  <a:srgbClr val="000000"/>
                </a:solidFill>
                <a:latin typeface="Noto Sans JP"/>
              </a:rPr>
              <a:t>Binance</a:t>
            </a:r>
            <a:r>
              <a:rPr lang="en-US" altLang="ja-JP" sz="2400" b="1" dirty="0">
                <a:solidFill>
                  <a:srgbClr val="000000"/>
                </a:solidFill>
                <a:latin typeface="Noto Sans JP"/>
              </a:rPr>
              <a:t> Smart Chain</a:t>
            </a:r>
            <a:r>
              <a:rPr lang="ja-JP" altLang="en-US" sz="2400" b="1">
                <a:solidFill>
                  <a:srgbClr val="000000"/>
                </a:solidFill>
                <a:latin typeface="Noto Sans JP"/>
              </a:rPr>
              <a:t>の特徴</a:t>
            </a:r>
          </a:p>
        </p:txBody>
      </p:sp>
    </p:spTree>
    <p:extLst>
      <p:ext uri="{BB962C8B-B14F-4D97-AF65-F5344CB8AC3E}">
        <p14:creationId xmlns:p14="http://schemas.microsoft.com/office/powerpoint/2010/main" val="93559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0D9EE83-1817-9C45-892D-0E3864EE2F07}"/>
              </a:ext>
            </a:extLst>
          </p:cNvPr>
          <p:cNvPicPr>
            <a:picLocks noChangeAspect="1"/>
          </p:cNvPicPr>
          <p:nvPr/>
        </p:nvPicPr>
        <p:blipFill>
          <a:blip r:embed="rId3"/>
          <a:stretch>
            <a:fillRect/>
          </a:stretch>
        </p:blipFill>
        <p:spPr>
          <a:xfrm>
            <a:off x="606893" y="692696"/>
            <a:ext cx="7930214" cy="4671617"/>
          </a:xfrm>
          <a:prstGeom prst="rect">
            <a:avLst/>
          </a:prstGeom>
        </p:spPr>
      </p:pic>
      <p:sp>
        <p:nvSpPr>
          <p:cNvPr id="3" name="正方形/長方形 2">
            <a:extLst>
              <a:ext uri="{FF2B5EF4-FFF2-40B4-BE49-F238E27FC236}">
                <a16:creationId xmlns:a16="http://schemas.microsoft.com/office/drawing/2014/main" id="{80946D5C-759D-9042-A2D6-64FEDB5C3C7A}"/>
              </a:ext>
            </a:extLst>
          </p:cNvPr>
          <p:cNvSpPr/>
          <p:nvPr/>
        </p:nvSpPr>
        <p:spPr>
          <a:xfrm>
            <a:off x="371089" y="5589240"/>
            <a:ext cx="8166018" cy="369332"/>
          </a:xfrm>
          <a:prstGeom prst="rect">
            <a:avLst/>
          </a:prstGeom>
        </p:spPr>
        <p:txBody>
          <a:bodyPr wrap="none">
            <a:spAutoFit/>
          </a:bodyPr>
          <a:lstStyle/>
          <a:p>
            <a:r>
              <a:rPr lang="en-US" altLang="ja-JP" dirty="0" err="1"/>
              <a:t>Binance</a:t>
            </a:r>
            <a:r>
              <a:rPr lang="ja-JP" altLang="en-US"/>
              <a:t>はBurgerSwap（イーサリアムでの</a:t>
            </a:r>
            <a:r>
              <a:rPr lang="en-US" altLang="ja-JP" dirty="0" err="1"/>
              <a:t>Uniswap</a:t>
            </a:r>
            <a:r>
              <a:rPr lang="ja-JP" altLang="en-US"/>
              <a:t>を真似した）をホストしています</a:t>
            </a:r>
          </a:p>
        </p:txBody>
      </p:sp>
      <p:sp>
        <p:nvSpPr>
          <p:cNvPr id="4" name="正方形/長方形 3">
            <a:extLst>
              <a:ext uri="{FF2B5EF4-FFF2-40B4-BE49-F238E27FC236}">
                <a16:creationId xmlns:a16="http://schemas.microsoft.com/office/drawing/2014/main" id="{AC492040-5821-BE4B-B9D8-F61C6859FA72}"/>
              </a:ext>
            </a:extLst>
          </p:cNvPr>
          <p:cNvSpPr/>
          <p:nvPr/>
        </p:nvSpPr>
        <p:spPr>
          <a:xfrm>
            <a:off x="606893" y="5958572"/>
            <a:ext cx="2544286" cy="369332"/>
          </a:xfrm>
          <a:prstGeom prst="rect">
            <a:avLst/>
          </a:prstGeom>
        </p:spPr>
        <p:txBody>
          <a:bodyPr wrap="none">
            <a:spAutoFit/>
          </a:bodyPr>
          <a:lstStyle/>
          <a:p>
            <a:r>
              <a:rPr lang="en-US" altLang="ja-JP" dirty="0">
                <a:hlinkClick r:id="rId4"/>
              </a:rPr>
              <a:t>https://burgerswap.org/</a:t>
            </a:r>
            <a:endParaRPr lang="ja-JP" altLang="en-US"/>
          </a:p>
        </p:txBody>
      </p:sp>
    </p:spTree>
    <p:extLst>
      <p:ext uri="{BB962C8B-B14F-4D97-AF65-F5344CB8AC3E}">
        <p14:creationId xmlns:p14="http://schemas.microsoft.com/office/powerpoint/2010/main" val="406170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A59251A-A054-BB4B-8548-F65913985A8E}"/>
              </a:ext>
            </a:extLst>
          </p:cNvPr>
          <p:cNvSpPr/>
          <p:nvPr/>
        </p:nvSpPr>
        <p:spPr>
          <a:xfrm>
            <a:off x="0" y="404664"/>
            <a:ext cx="3747693" cy="738664"/>
          </a:xfrm>
          <a:prstGeom prst="rect">
            <a:avLst/>
          </a:prstGeom>
        </p:spPr>
        <p:txBody>
          <a:bodyPr wrap="none">
            <a:spAutoFit/>
          </a:bodyPr>
          <a:lstStyle/>
          <a:p>
            <a:r>
              <a:rPr lang="en-US" altLang="ja-JP" sz="2400" b="1" dirty="0">
                <a:solidFill>
                  <a:srgbClr val="000000"/>
                </a:solidFill>
                <a:latin typeface="Noto Sans JP"/>
              </a:rPr>
              <a:t>Cross Chain Communication</a:t>
            </a:r>
          </a:p>
          <a:p>
            <a:endParaRPr lang="ja-JP" altLang="en-US" b="1">
              <a:solidFill>
                <a:srgbClr val="14151A"/>
              </a:solidFill>
              <a:latin typeface="Binance Plex"/>
            </a:endParaRPr>
          </a:p>
        </p:txBody>
      </p:sp>
      <p:pic>
        <p:nvPicPr>
          <p:cNvPr id="3" name="図 2">
            <a:extLst>
              <a:ext uri="{FF2B5EF4-FFF2-40B4-BE49-F238E27FC236}">
                <a16:creationId xmlns:a16="http://schemas.microsoft.com/office/drawing/2014/main" id="{3E3D279C-2F38-3D47-8902-A28E4C067537}"/>
              </a:ext>
            </a:extLst>
          </p:cNvPr>
          <p:cNvPicPr>
            <a:picLocks noChangeAspect="1"/>
          </p:cNvPicPr>
          <p:nvPr/>
        </p:nvPicPr>
        <p:blipFill>
          <a:blip r:embed="rId2"/>
          <a:stretch>
            <a:fillRect/>
          </a:stretch>
        </p:blipFill>
        <p:spPr>
          <a:xfrm>
            <a:off x="827584" y="1949792"/>
            <a:ext cx="7045920" cy="4575552"/>
          </a:xfrm>
          <a:prstGeom prst="rect">
            <a:avLst/>
          </a:prstGeom>
        </p:spPr>
      </p:pic>
      <p:sp>
        <p:nvSpPr>
          <p:cNvPr id="4" name="正方形/長方形 3">
            <a:extLst>
              <a:ext uri="{FF2B5EF4-FFF2-40B4-BE49-F238E27FC236}">
                <a16:creationId xmlns:a16="http://schemas.microsoft.com/office/drawing/2014/main" id="{1E7904EE-8363-724A-A93C-39CCA6F4E278}"/>
              </a:ext>
            </a:extLst>
          </p:cNvPr>
          <p:cNvSpPr/>
          <p:nvPr/>
        </p:nvSpPr>
        <p:spPr>
          <a:xfrm>
            <a:off x="323528" y="752981"/>
            <a:ext cx="8640960" cy="646331"/>
          </a:xfrm>
          <a:prstGeom prst="rect">
            <a:avLst/>
          </a:prstGeom>
        </p:spPr>
        <p:txBody>
          <a:bodyPr wrap="square">
            <a:spAutoFit/>
          </a:bodyPr>
          <a:lstStyle/>
          <a:p>
            <a:r>
              <a:rPr lang="ja-JP" altLang="en-US">
                <a:solidFill>
                  <a:srgbClr val="000000"/>
                </a:solidFill>
                <a:latin typeface="Noto Sans JP"/>
              </a:rPr>
              <a:t>ネイティブクロスチェーン通信プロトコルは、BC（バイナンスチェーン）とBSC（バイナンスサイドチェーン）の間で開発されています。</a:t>
            </a:r>
          </a:p>
        </p:txBody>
      </p:sp>
    </p:spTree>
    <p:extLst>
      <p:ext uri="{BB962C8B-B14F-4D97-AF65-F5344CB8AC3E}">
        <p14:creationId xmlns:p14="http://schemas.microsoft.com/office/powerpoint/2010/main" val="421826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9901DE-12AE-9849-9EA1-891B74B2F323}"/>
              </a:ext>
            </a:extLst>
          </p:cNvPr>
          <p:cNvSpPr/>
          <p:nvPr/>
        </p:nvSpPr>
        <p:spPr>
          <a:xfrm>
            <a:off x="0" y="401946"/>
            <a:ext cx="3951723" cy="461665"/>
          </a:xfrm>
          <a:prstGeom prst="rect">
            <a:avLst/>
          </a:prstGeom>
        </p:spPr>
        <p:txBody>
          <a:bodyPr wrap="none">
            <a:spAutoFit/>
          </a:bodyPr>
          <a:lstStyle/>
          <a:p>
            <a:r>
              <a:rPr lang="en-US" altLang="ja-JP" sz="2400" b="1" dirty="0" err="1">
                <a:solidFill>
                  <a:srgbClr val="000000"/>
                </a:solidFill>
                <a:latin typeface="Noto Sans JP"/>
              </a:rPr>
              <a:t>Binance</a:t>
            </a:r>
            <a:r>
              <a:rPr lang="en-US" altLang="ja-JP" sz="2400" b="1" dirty="0">
                <a:solidFill>
                  <a:srgbClr val="000000"/>
                </a:solidFill>
                <a:latin typeface="Noto Sans JP"/>
              </a:rPr>
              <a:t>(</a:t>
            </a:r>
            <a:r>
              <a:rPr lang="ja-JP" altLang="en-US" sz="2400" b="1">
                <a:solidFill>
                  <a:srgbClr val="000000"/>
                </a:solidFill>
                <a:latin typeface="Noto Sans JP"/>
              </a:rPr>
              <a:t>バイナンス</a:t>
            </a:r>
            <a:r>
              <a:rPr lang="en-US" altLang="ja-JP" sz="2400" b="1" dirty="0">
                <a:solidFill>
                  <a:srgbClr val="000000"/>
                </a:solidFill>
                <a:latin typeface="Noto Sans JP"/>
              </a:rPr>
              <a:t>)</a:t>
            </a:r>
            <a:r>
              <a:rPr lang="ja-JP" altLang="en-US" sz="2400" b="1">
                <a:solidFill>
                  <a:srgbClr val="000000"/>
                </a:solidFill>
                <a:latin typeface="Noto Sans JP"/>
              </a:rPr>
              <a:t>について</a:t>
            </a:r>
            <a:endParaRPr lang="en-US" altLang="ja-JP" sz="2400" b="1" i="0" dirty="0">
              <a:solidFill>
                <a:srgbClr val="000000"/>
              </a:solidFill>
              <a:effectLst/>
              <a:latin typeface="Noto Sans JP"/>
            </a:endParaRPr>
          </a:p>
        </p:txBody>
      </p:sp>
      <p:sp>
        <p:nvSpPr>
          <p:cNvPr id="6" name="正方形/長方形 5">
            <a:extLst>
              <a:ext uri="{FF2B5EF4-FFF2-40B4-BE49-F238E27FC236}">
                <a16:creationId xmlns:a16="http://schemas.microsoft.com/office/drawing/2014/main" id="{B0616483-6C39-E749-875F-57C11D993041}"/>
              </a:ext>
            </a:extLst>
          </p:cNvPr>
          <p:cNvSpPr/>
          <p:nvPr/>
        </p:nvSpPr>
        <p:spPr>
          <a:xfrm>
            <a:off x="179512" y="1119308"/>
            <a:ext cx="8784976" cy="2585323"/>
          </a:xfrm>
          <a:prstGeom prst="rect">
            <a:avLst/>
          </a:prstGeom>
        </p:spPr>
        <p:txBody>
          <a:bodyPr wrap="square">
            <a:spAutoFit/>
          </a:bodyPr>
          <a:lstStyle/>
          <a:p>
            <a:r>
              <a:rPr lang="en-US" altLang="ja-JP" dirty="0">
                <a:solidFill>
                  <a:srgbClr val="000000"/>
                </a:solidFill>
                <a:latin typeface="Noto Sans JP"/>
              </a:rPr>
              <a:t>2017</a:t>
            </a:r>
            <a:r>
              <a:rPr lang="ja-JP" altLang="en-US">
                <a:solidFill>
                  <a:srgbClr val="000000"/>
                </a:solidFill>
                <a:latin typeface="Noto Sans JP"/>
              </a:rPr>
              <a:t>年６月に創業し、半年以内に世界最大の仮想通貨取引所にまで成長した取引所です</a:t>
            </a:r>
            <a:br>
              <a:rPr lang="ja-JP" altLang="en-US"/>
            </a:br>
            <a:r>
              <a:rPr lang="ja-JP" altLang="en-US">
                <a:solidFill>
                  <a:srgbClr val="000000"/>
                </a:solidFill>
                <a:latin typeface="Noto Sans JP"/>
              </a:rPr>
              <a:t>中国で創業しましたが、規制強化に合わせて、本拠地を変え、現在はマルタに本社があります。</a:t>
            </a:r>
            <a:endParaRPr lang="en-US" altLang="ja-JP" dirty="0">
              <a:solidFill>
                <a:srgbClr val="000000"/>
              </a:solidFill>
              <a:latin typeface="Noto Sans JP"/>
            </a:endParaRPr>
          </a:p>
          <a:p>
            <a:endParaRPr lang="en-US" altLang="ja-JP" dirty="0">
              <a:solidFill>
                <a:srgbClr val="000000"/>
              </a:solidFill>
              <a:latin typeface="Noto Sans JP"/>
            </a:endParaRPr>
          </a:p>
          <a:p>
            <a:r>
              <a:rPr lang="en-US" altLang="ja-JP" dirty="0"/>
              <a:t>BNB</a:t>
            </a:r>
            <a:r>
              <a:rPr lang="ja-JP" altLang="en-US"/>
              <a:t>は</a:t>
            </a:r>
            <a:r>
              <a:rPr lang="en-US" altLang="ja-JP" dirty="0" err="1"/>
              <a:t>Binance</a:t>
            </a:r>
            <a:r>
              <a:rPr lang="ja-JP" altLang="en-US"/>
              <a:t>がローンチのために行った</a:t>
            </a:r>
            <a:r>
              <a:rPr lang="en-US" altLang="ja-JP" dirty="0"/>
              <a:t>ICO</a:t>
            </a:r>
            <a:r>
              <a:rPr lang="ja-JP" altLang="en-US"/>
              <a:t>で発行したトークンです。</a:t>
            </a:r>
            <a:r>
              <a:rPr lang="en-US" altLang="ja-JP" dirty="0"/>
              <a:t>BNB</a:t>
            </a:r>
            <a:r>
              <a:rPr lang="ja-JP" altLang="en-US"/>
              <a:t>を使って、</a:t>
            </a:r>
            <a:r>
              <a:rPr lang="en-US" altLang="ja-JP" dirty="0" err="1"/>
              <a:t>Binance</a:t>
            </a:r>
            <a:r>
              <a:rPr lang="ja-JP" altLang="en-US"/>
              <a:t>での取引手数料を支払うと手数料の割引が受けられます。</a:t>
            </a:r>
            <a:endParaRPr lang="en-US" altLang="ja-JP" dirty="0"/>
          </a:p>
          <a:p>
            <a:endParaRPr lang="en-US" altLang="ja-JP" dirty="0"/>
          </a:p>
          <a:p>
            <a:endParaRPr lang="en-US" altLang="ja-JP" dirty="0"/>
          </a:p>
          <a:p>
            <a:endParaRPr lang="ja-JP" altLang="en-US"/>
          </a:p>
        </p:txBody>
      </p:sp>
      <p:pic>
        <p:nvPicPr>
          <p:cNvPr id="10" name="図 9">
            <a:extLst>
              <a:ext uri="{FF2B5EF4-FFF2-40B4-BE49-F238E27FC236}">
                <a16:creationId xmlns:a16="http://schemas.microsoft.com/office/drawing/2014/main" id="{BCA37F6D-2E51-504F-81E5-4228972B84E8}"/>
              </a:ext>
            </a:extLst>
          </p:cNvPr>
          <p:cNvPicPr>
            <a:picLocks noChangeAspect="1"/>
          </p:cNvPicPr>
          <p:nvPr/>
        </p:nvPicPr>
        <p:blipFill>
          <a:blip r:embed="rId3"/>
          <a:stretch>
            <a:fillRect/>
          </a:stretch>
        </p:blipFill>
        <p:spPr>
          <a:xfrm>
            <a:off x="0" y="3188044"/>
            <a:ext cx="9144000" cy="2329626"/>
          </a:xfrm>
          <a:prstGeom prst="rect">
            <a:avLst/>
          </a:prstGeom>
        </p:spPr>
      </p:pic>
      <p:pic>
        <p:nvPicPr>
          <p:cNvPr id="11" name="図 10">
            <a:extLst>
              <a:ext uri="{FF2B5EF4-FFF2-40B4-BE49-F238E27FC236}">
                <a16:creationId xmlns:a16="http://schemas.microsoft.com/office/drawing/2014/main" id="{8D4AAC66-FD29-8344-9F67-F74B2FBF0488}"/>
              </a:ext>
            </a:extLst>
          </p:cNvPr>
          <p:cNvPicPr>
            <a:picLocks noChangeAspect="1"/>
          </p:cNvPicPr>
          <p:nvPr/>
        </p:nvPicPr>
        <p:blipFill>
          <a:blip r:embed="rId4"/>
          <a:stretch>
            <a:fillRect/>
          </a:stretch>
        </p:blipFill>
        <p:spPr>
          <a:xfrm>
            <a:off x="0" y="5773367"/>
            <a:ext cx="9144000" cy="567137"/>
          </a:xfrm>
          <a:prstGeom prst="rect">
            <a:avLst/>
          </a:prstGeom>
        </p:spPr>
      </p:pic>
    </p:spTree>
    <p:extLst>
      <p:ext uri="{BB962C8B-B14F-4D97-AF65-F5344CB8AC3E}">
        <p14:creationId xmlns:p14="http://schemas.microsoft.com/office/powerpoint/2010/main" val="2902138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0A97BAF-B4B7-C246-AB8E-8E1A963BF2E4}"/>
              </a:ext>
            </a:extLst>
          </p:cNvPr>
          <p:cNvSpPr/>
          <p:nvPr/>
        </p:nvSpPr>
        <p:spPr>
          <a:xfrm>
            <a:off x="0" y="764704"/>
            <a:ext cx="8748464" cy="646331"/>
          </a:xfrm>
          <a:prstGeom prst="rect">
            <a:avLst/>
          </a:prstGeom>
        </p:spPr>
        <p:txBody>
          <a:bodyPr wrap="square">
            <a:spAutoFit/>
          </a:bodyPr>
          <a:lstStyle/>
          <a:p>
            <a:r>
              <a:rPr lang="ja-JP" altLang="en-US">
                <a:solidFill>
                  <a:srgbClr val="000000"/>
                </a:solidFill>
                <a:latin typeface="Noto Sans JP"/>
              </a:rPr>
              <a:t>リレイヤーは、2つのブロックチェーン間でクロスチェーン通信パッケージを送信する責任があります。 異種の並列なチェーン構造により、2つの異なるタイプのリレーが作成されます。</a:t>
            </a:r>
          </a:p>
        </p:txBody>
      </p:sp>
      <p:pic>
        <p:nvPicPr>
          <p:cNvPr id="3" name="図 2">
            <a:extLst>
              <a:ext uri="{FF2B5EF4-FFF2-40B4-BE49-F238E27FC236}">
                <a16:creationId xmlns:a16="http://schemas.microsoft.com/office/drawing/2014/main" id="{BAEC90FD-5E1E-1C46-A471-9F7C6AB0F19B}"/>
              </a:ext>
            </a:extLst>
          </p:cNvPr>
          <p:cNvPicPr>
            <a:picLocks noChangeAspect="1"/>
          </p:cNvPicPr>
          <p:nvPr/>
        </p:nvPicPr>
        <p:blipFill>
          <a:blip r:embed="rId2"/>
          <a:stretch>
            <a:fillRect/>
          </a:stretch>
        </p:blipFill>
        <p:spPr>
          <a:xfrm>
            <a:off x="971600" y="2060848"/>
            <a:ext cx="6764019" cy="4392488"/>
          </a:xfrm>
          <a:prstGeom prst="rect">
            <a:avLst/>
          </a:prstGeom>
        </p:spPr>
      </p:pic>
    </p:spTree>
    <p:extLst>
      <p:ext uri="{BB962C8B-B14F-4D97-AF65-F5344CB8AC3E}">
        <p14:creationId xmlns:p14="http://schemas.microsoft.com/office/powerpoint/2010/main" val="143775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2ABF7FC-2A10-F24F-AB52-F0AF5A89194B}"/>
              </a:ext>
            </a:extLst>
          </p:cNvPr>
          <p:cNvPicPr>
            <a:picLocks noChangeAspect="1"/>
          </p:cNvPicPr>
          <p:nvPr/>
        </p:nvPicPr>
        <p:blipFill>
          <a:blip r:embed="rId2"/>
          <a:stretch>
            <a:fillRect/>
          </a:stretch>
        </p:blipFill>
        <p:spPr>
          <a:xfrm>
            <a:off x="939770" y="2177355"/>
            <a:ext cx="6764019" cy="4392488"/>
          </a:xfrm>
          <a:prstGeom prst="rect">
            <a:avLst/>
          </a:prstGeom>
        </p:spPr>
      </p:pic>
      <p:sp>
        <p:nvSpPr>
          <p:cNvPr id="3" name="正方形/長方形 2">
            <a:extLst>
              <a:ext uri="{FF2B5EF4-FFF2-40B4-BE49-F238E27FC236}">
                <a16:creationId xmlns:a16="http://schemas.microsoft.com/office/drawing/2014/main" id="{1EA3A945-EEDC-D544-B14F-D7273C9AAFB3}"/>
              </a:ext>
            </a:extLst>
          </p:cNvPr>
          <p:cNvSpPr/>
          <p:nvPr/>
        </p:nvSpPr>
        <p:spPr>
          <a:xfrm>
            <a:off x="467544" y="426368"/>
            <a:ext cx="7704856" cy="1754326"/>
          </a:xfrm>
          <a:prstGeom prst="rect">
            <a:avLst/>
          </a:prstGeom>
        </p:spPr>
        <p:txBody>
          <a:bodyPr wrap="square">
            <a:spAutoFit/>
          </a:bodyPr>
          <a:lstStyle/>
          <a:p>
            <a:r>
              <a:rPr lang="ja-JP" altLang="en-US">
                <a:solidFill>
                  <a:srgbClr val="000000"/>
                </a:solidFill>
                <a:latin typeface="Noto Sans JP"/>
              </a:rPr>
              <a:t>BSCリレイヤーと呼ばれるBC-to-BSC通信用のリレーは、リレイヤーがBSCに登録し、一定量のBNBをデポジットする必要があることを除いて、誰でもどこでも実行できるスタンドアロンプロセスです。 </a:t>
            </a:r>
            <a:endParaRPr lang="en-US" altLang="ja-JP" dirty="0">
              <a:solidFill>
                <a:srgbClr val="000000"/>
              </a:solidFill>
              <a:latin typeface="Noto Sans JP"/>
            </a:endParaRPr>
          </a:p>
          <a:p>
            <a:r>
              <a:rPr lang="ja-JP" altLang="en-US">
                <a:solidFill>
                  <a:srgbClr val="000000"/>
                </a:solidFill>
                <a:latin typeface="Noto Sans JP"/>
              </a:rPr>
              <a:t>登録されたリレイヤーからのリレーリクエストのみがBSCによって受け入れられます。</a:t>
            </a:r>
            <a:endParaRPr lang="en-US" altLang="ja-JP" dirty="0">
              <a:solidFill>
                <a:srgbClr val="000000"/>
              </a:solidFill>
              <a:latin typeface="Noto Sans JP"/>
            </a:endParaRPr>
          </a:p>
          <a:p>
            <a:r>
              <a:rPr lang="en-US" altLang="ja-JP" dirty="0">
                <a:solidFill>
                  <a:srgbClr val="000000"/>
                </a:solidFill>
                <a:latin typeface="Noto Sans JP"/>
              </a:rPr>
              <a:t>BSC</a:t>
            </a:r>
            <a:r>
              <a:rPr lang="ja-JP" altLang="en-US">
                <a:solidFill>
                  <a:srgbClr val="000000"/>
                </a:solidFill>
                <a:latin typeface="Noto Sans JP"/>
              </a:rPr>
              <a:t>リレーサーバーの運行を奨励するためのインセンティブ設計があります。</a:t>
            </a:r>
          </a:p>
        </p:txBody>
      </p:sp>
      <p:sp>
        <p:nvSpPr>
          <p:cNvPr id="4" name="円/楕円 3">
            <a:extLst>
              <a:ext uri="{FF2B5EF4-FFF2-40B4-BE49-F238E27FC236}">
                <a16:creationId xmlns:a16="http://schemas.microsoft.com/office/drawing/2014/main" id="{11BB8671-9261-D746-B487-2AADF13ECC5F}"/>
              </a:ext>
            </a:extLst>
          </p:cNvPr>
          <p:cNvSpPr/>
          <p:nvPr/>
        </p:nvSpPr>
        <p:spPr>
          <a:xfrm>
            <a:off x="3131840" y="5373216"/>
            <a:ext cx="2016224"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35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2ABF7FC-2A10-F24F-AB52-F0AF5A89194B}"/>
              </a:ext>
            </a:extLst>
          </p:cNvPr>
          <p:cNvPicPr>
            <a:picLocks noChangeAspect="1"/>
          </p:cNvPicPr>
          <p:nvPr/>
        </p:nvPicPr>
        <p:blipFill>
          <a:blip r:embed="rId2"/>
          <a:stretch>
            <a:fillRect/>
          </a:stretch>
        </p:blipFill>
        <p:spPr>
          <a:xfrm>
            <a:off x="939770" y="2177355"/>
            <a:ext cx="6764019" cy="4392488"/>
          </a:xfrm>
          <a:prstGeom prst="rect">
            <a:avLst/>
          </a:prstGeom>
        </p:spPr>
      </p:pic>
      <p:sp>
        <p:nvSpPr>
          <p:cNvPr id="3" name="正方形/長方形 2">
            <a:extLst>
              <a:ext uri="{FF2B5EF4-FFF2-40B4-BE49-F238E27FC236}">
                <a16:creationId xmlns:a16="http://schemas.microsoft.com/office/drawing/2014/main" id="{1EA3A945-EEDC-D544-B14F-D7273C9AAFB3}"/>
              </a:ext>
            </a:extLst>
          </p:cNvPr>
          <p:cNvSpPr/>
          <p:nvPr/>
        </p:nvSpPr>
        <p:spPr>
          <a:xfrm>
            <a:off x="469351" y="548680"/>
            <a:ext cx="7704856" cy="1477328"/>
          </a:xfrm>
          <a:prstGeom prst="rect">
            <a:avLst/>
          </a:prstGeom>
        </p:spPr>
        <p:txBody>
          <a:bodyPr wrap="square">
            <a:spAutoFit/>
          </a:bodyPr>
          <a:lstStyle/>
          <a:p>
            <a:r>
              <a:rPr lang="en-US" altLang="ja-JP" dirty="0">
                <a:solidFill>
                  <a:srgbClr val="000000"/>
                </a:solidFill>
                <a:latin typeface="Noto Sans JP"/>
              </a:rPr>
              <a:t>Oracle </a:t>
            </a:r>
            <a:r>
              <a:rPr lang="en-US" altLang="ja-JP" dirty="0" err="1">
                <a:solidFill>
                  <a:srgbClr val="000000"/>
                </a:solidFill>
                <a:latin typeface="Noto Sans JP"/>
              </a:rPr>
              <a:t>relayer</a:t>
            </a:r>
            <a:r>
              <a:rPr lang="ja-JP" altLang="en-US">
                <a:solidFill>
                  <a:srgbClr val="000000"/>
                </a:solidFill>
                <a:latin typeface="Noto Sans JP"/>
              </a:rPr>
              <a:t>は、</a:t>
            </a:r>
            <a:r>
              <a:rPr lang="en-US" altLang="ja-JP" dirty="0">
                <a:solidFill>
                  <a:srgbClr val="000000"/>
                </a:solidFill>
                <a:latin typeface="Noto Sans JP"/>
              </a:rPr>
              <a:t>BSC</a:t>
            </a:r>
            <a:r>
              <a:rPr lang="ja-JP" altLang="en-US">
                <a:solidFill>
                  <a:srgbClr val="000000"/>
                </a:solidFill>
                <a:latin typeface="Noto Sans JP"/>
              </a:rPr>
              <a:t>のイベントを監視し、トランザクションを構築して</a:t>
            </a:r>
            <a:r>
              <a:rPr lang="en-US" altLang="ja-JP" dirty="0">
                <a:solidFill>
                  <a:srgbClr val="000000"/>
                </a:solidFill>
                <a:latin typeface="Noto Sans JP"/>
              </a:rPr>
              <a:t>BC</a:t>
            </a:r>
            <a:r>
              <a:rPr lang="ja-JP" altLang="en-US">
                <a:solidFill>
                  <a:srgbClr val="000000"/>
                </a:solidFill>
                <a:latin typeface="Noto Sans JP"/>
              </a:rPr>
              <a:t>にブロードキャストするサービスです。 各バリデーターオペレーターは、独自のリレーサービスを維持する必要があります。 </a:t>
            </a:r>
            <a:endParaRPr lang="en-US" altLang="ja-JP" dirty="0">
              <a:solidFill>
                <a:srgbClr val="000000"/>
              </a:solidFill>
              <a:latin typeface="Noto Sans JP"/>
            </a:endParaRPr>
          </a:p>
          <a:p>
            <a:r>
              <a:rPr lang="ja-JP" altLang="en-US">
                <a:solidFill>
                  <a:srgbClr val="000000"/>
                </a:solidFill>
                <a:latin typeface="Noto Sans JP"/>
              </a:rPr>
              <a:t>リレーサービスは、バリデータオペレータの秘密鍵にアクセスできる必要があります。</a:t>
            </a:r>
          </a:p>
        </p:txBody>
      </p:sp>
      <p:sp>
        <p:nvSpPr>
          <p:cNvPr id="4" name="円/楕円 3">
            <a:extLst>
              <a:ext uri="{FF2B5EF4-FFF2-40B4-BE49-F238E27FC236}">
                <a16:creationId xmlns:a16="http://schemas.microsoft.com/office/drawing/2014/main" id="{81A5632C-08A5-B04F-910D-799BB80EAB9F}"/>
              </a:ext>
            </a:extLst>
          </p:cNvPr>
          <p:cNvSpPr/>
          <p:nvPr/>
        </p:nvSpPr>
        <p:spPr>
          <a:xfrm>
            <a:off x="3131840" y="3356992"/>
            <a:ext cx="2016224"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0834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97C149D-06B3-D14F-BA6E-886CDE13B070}"/>
              </a:ext>
            </a:extLst>
          </p:cNvPr>
          <p:cNvPicPr>
            <a:picLocks noChangeAspect="1"/>
          </p:cNvPicPr>
          <p:nvPr/>
        </p:nvPicPr>
        <p:blipFill>
          <a:blip r:embed="rId2"/>
          <a:stretch>
            <a:fillRect/>
          </a:stretch>
        </p:blipFill>
        <p:spPr>
          <a:xfrm>
            <a:off x="638218" y="2055693"/>
            <a:ext cx="7867563" cy="4457959"/>
          </a:xfrm>
          <a:prstGeom prst="rect">
            <a:avLst/>
          </a:prstGeom>
        </p:spPr>
      </p:pic>
      <p:sp>
        <p:nvSpPr>
          <p:cNvPr id="3" name="正方形/長方形 2">
            <a:extLst>
              <a:ext uri="{FF2B5EF4-FFF2-40B4-BE49-F238E27FC236}">
                <a16:creationId xmlns:a16="http://schemas.microsoft.com/office/drawing/2014/main" id="{753D3BEA-0C89-5448-A1D0-0F182536BFEC}"/>
              </a:ext>
            </a:extLst>
          </p:cNvPr>
          <p:cNvSpPr/>
          <p:nvPr/>
        </p:nvSpPr>
        <p:spPr>
          <a:xfrm>
            <a:off x="35496" y="404664"/>
            <a:ext cx="3810659" cy="461665"/>
          </a:xfrm>
          <a:prstGeom prst="rect">
            <a:avLst/>
          </a:prstGeom>
        </p:spPr>
        <p:txBody>
          <a:bodyPr wrap="none">
            <a:spAutoFit/>
          </a:bodyPr>
          <a:lstStyle/>
          <a:p>
            <a:r>
              <a:rPr lang="ja-JP" altLang="en-US" sz="2400" b="1">
                <a:solidFill>
                  <a:srgbClr val="000000"/>
                </a:solidFill>
                <a:latin typeface="Noto Sans JP"/>
              </a:rPr>
              <a:t>Seed Fund（シードファンド」 ）</a:t>
            </a:r>
          </a:p>
        </p:txBody>
      </p:sp>
      <p:sp>
        <p:nvSpPr>
          <p:cNvPr id="4" name="正方形/長方形 3">
            <a:extLst>
              <a:ext uri="{FF2B5EF4-FFF2-40B4-BE49-F238E27FC236}">
                <a16:creationId xmlns:a16="http://schemas.microsoft.com/office/drawing/2014/main" id="{278C63EF-83AE-4248-820B-BDA7F89C8EE7}"/>
              </a:ext>
            </a:extLst>
          </p:cNvPr>
          <p:cNvSpPr/>
          <p:nvPr/>
        </p:nvSpPr>
        <p:spPr>
          <a:xfrm>
            <a:off x="121500" y="1071354"/>
            <a:ext cx="8900998" cy="923330"/>
          </a:xfrm>
          <a:prstGeom prst="rect">
            <a:avLst/>
          </a:prstGeom>
        </p:spPr>
        <p:txBody>
          <a:bodyPr wrap="square">
            <a:spAutoFit/>
          </a:bodyPr>
          <a:lstStyle/>
          <a:p>
            <a:r>
              <a:rPr lang="ja-JP" altLang="en-US">
                <a:solidFill>
                  <a:srgbClr val="000000"/>
                </a:solidFill>
                <a:latin typeface="Noto Sans JP"/>
              </a:rPr>
              <a:t>一定量のBNBは、</a:t>
            </a:r>
            <a:r>
              <a:rPr lang="en-US" altLang="ja-JP" dirty="0">
                <a:solidFill>
                  <a:srgbClr val="000000"/>
                </a:solidFill>
                <a:latin typeface="Noto Sans JP"/>
              </a:rPr>
              <a:t>genesis stage</a:t>
            </a:r>
            <a:r>
              <a:rPr lang="ja-JP" altLang="en-US">
                <a:solidFill>
                  <a:srgbClr val="000000"/>
                </a:solidFill>
                <a:latin typeface="Noto Sans JP"/>
              </a:rPr>
              <a:t>でBCでバーンされ、BSCでミントされます。</a:t>
            </a:r>
          </a:p>
          <a:p>
            <a:endParaRPr lang="ja-JP" altLang="en-US">
              <a:solidFill>
                <a:srgbClr val="000000"/>
              </a:solidFill>
              <a:latin typeface="Noto Sans JP"/>
            </a:endParaRPr>
          </a:p>
          <a:p>
            <a:r>
              <a:rPr lang="ja-JP" altLang="en-US">
                <a:solidFill>
                  <a:srgbClr val="000000"/>
                </a:solidFill>
                <a:latin typeface="Noto Sans JP"/>
              </a:rPr>
              <a:t>これらの</a:t>
            </a:r>
            <a:r>
              <a:rPr lang="en-US" altLang="ja-JP" dirty="0">
                <a:solidFill>
                  <a:srgbClr val="000000"/>
                </a:solidFill>
                <a:latin typeface="Noto Sans JP"/>
              </a:rPr>
              <a:t>BNB</a:t>
            </a:r>
            <a:r>
              <a:rPr lang="ja-JP" altLang="en-US">
                <a:solidFill>
                  <a:srgbClr val="000000"/>
                </a:solidFill>
                <a:latin typeface="Noto Sans JP"/>
              </a:rPr>
              <a:t>は「シードファンド」と呼ばれ、</a:t>
            </a:r>
            <a:r>
              <a:rPr lang="en-US" altLang="ja-JP" dirty="0">
                <a:solidFill>
                  <a:srgbClr val="000000"/>
                </a:solidFill>
                <a:latin typeface="Noto Sans JP"/>
              </a:rPr>
              <a:t>genesis</a:t>
            </a:r>
            <a:r>
              <a:rPr lang="ja-JP" altLang="en-US">
                <a:solidFill>
                  <a:srgbClr val="000000"/>
                </a:solidFill>
                <a:latin typeface="Noto Sans JP"/>
              </a:rPr>
              <a:t>のブロックの後にBSCで流通します。</a:t>
            </a:r>
          </a:p>
        </p:txBody>
      </p:sp>
    </p:spTree>
    <p:extLst>
      <p:ext uri="{BB962C8B-B14F-4D97-AF65-F5344CB8AC3E}">
        <p14:creationId xmlns:p14="http://schemas.microsoft.com/office/powerpoint/2010/main" val="35735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97C149D-06B3-D14F-BA6E-886CDE13B070}"/>
              </a:ext>
            </a:extLst>
          </p:cNvPr>
          <p:cNvPicPr>
            <a:picLocks noChangeAspect="1"/>
          </p:cNvPicPr>
          <p:nvPr/>
        </p:nvPicPr>
        <p:blipFill>
          <a:blip r:embed="rId2"/>
          <a:stretch>
            <a:fillRect/>
          </a:stretch>
        </p:blipFill>
        <p:spPr>
          <a:xfrm>
            <a:off x="638218" y="2055693"/>
            <a:ext cx="7867563" cy="4457959"/>
          </a:xfrm>
          <a:prstGeom prst="rect">
            <a:avLst/>
          </a:prstGeom>
        </p:spPr>
      </p:pic>
      <p:sp>
        <p:nvSpPr>
          <p:cNvPr id="3" name="正方形/長方形 2">
            <a:extLst>
              <a:ext uri="{FF2B5EF4-FFF2-40B4-BE49-F238E27FC236}">
                <a16:creationId xmlns:a16="http://schemas.microsoft.com/office/drawing/2014/main" id="{753D3BEA-0C89-5448-A1D0-0F182536BFEC}"/>
              </a:ext>
            </a:extLst>
          </p:cNvPr>
          <p:cNvSpPr/>
          <p:nvPr/>
        </p:nvSpPr>
        <p:spPr>
          <a:xfrm>
            <a:off x="243002" y="548680"/>
            <a:ext cx="2715423" cy="461665"/>
          </a:xfrm>
          <a:prstGeom prst="rect">
            <a:avLst/>
          </a:prstGeom>
        </p:spPr>
        <p:txBody>
          <a:bodyPr wrap="none">
            <a:spAutoFit/>
          </a:bodyPr>
          <a:lstStyle/>
          <a:p>
            <a:r>
              <a:rPr lang="en-US" altLang="ja-JP" sz="2400" b="1" dirty="0">
                <a:solidFill>
                  <a:srgbClr val="000000"/>
                </a:solidFill>
                <a:latin typeface="Noto Sans JP"/>
              </a:rPr>
              <a:t>BNB from BC to BSC</a:t>
            </a:r>
            <a:endParaRPr lang="ja-JP" altLang="en-US" sz="2400" b="1">
              <a:solidFill>
                <a:srgbClr val="000000"/>
              </a:solidFill>
              <a:latin typeface="Noto Sans JP"/>
            </a:endParaRPr>
          </a:p>
        </p:txBody>
      </p:sp>
      <p:sp>
        <p:nvSpPr>
          <p:cNvPr id="4" name="正方形/長方形 3">
            <a:extLst>
              <a:ext uri="{FF2B5EF4-FFF2-40B4-BE49-F238E27FC236}">
                <a16:creationId xmlns:a16="http://schemas.microsoft.com/office/drawing/2014/main" id="{278C63EF-83AE-4248-820B-BDA7F89C8EE7}"/>
              </a:ext>
            </a:extLst>
          </p:cNvPr>
          <p:cNvSpPr/>
          <p:nvPr/>
        </p:nvSpPr>
        <p:spPr>
          <a:xfrm>
            <a:off x="243002" y="1120676"/>
            <a:ext cx="8900998" cy="923330"/>
          </a:xfrm>
          <a:prstGeom prst="rect">
            <a:avLst/>
          </a:prstGeom>
        </p:spPr>
        <p:txBody>
          <a:bodyPr wrap="square">
            <a:spAutoFit/>
          </a:bodyPr>
          <a:lstStyle/>
          <a:p>
            <a:r>
              <a:rPr lang="en-US" altLang="ja-JP" dirty="0">
                <a:solidFill>
                  <a:srgbClr val="000000"/>
                </a:solidFill>
                <a:latin typeface="Noto Sans JP"/>
              </a:rPr>
              <a:t>BC</a:t>
            </a:r>
            <a:r>
              <a:rPr lang="ja-JP" altLang="en-US">
                <a:solidFill>
                  <a:srgbClr val="000000"/>
                </a:solidFill>
                <a:latin typeface="Noto Sans JP"/>
              </a:rPr>
              <a:t>から</a:t>
            </a:r>
            <a:r>
              <a:rPr lang="en-US" altLang="ja-JP" dirty="0">
                <a:solidFill>
                  <a:srgbClr val="000000"/>
                </a:solidFill>
                <a:latin typeface="Noto Sans JP"/>
              </a:rPr>
              <a:t>BSC</a:t>
            </a:r>
            <a:r>
              <a:rPr lang="ja-JP" altLang="en-US">
                <a:solidFill>
                  <a:srgbClr val="000000"/>
                </a:solidFill>
                <a:latin typeface="Noto Sans JP"/>
              </a:rPr>
              <a:t>への転送の場合、通常、転送の送信元アドレスからシステム制御アドレスへの</a:t>
            </a:r>
            <a:r>
              <a:rPr lang="en-US" altLang="ja-JP" dirty="0">
                <a:solidFill>
                  <a:srgbClr val="000000"/>
                </a:solidFill>
                <a:latin typeface="Noto Sans JP"/>
              </a:rPr>
              <a:t>BC</a:t>
            </a:r>
            <a:r>
              <a:rPr lang="ja-JP" altLang="en-US">
                <a:solidFill>
                  <a:srgbClr val="000000"/>
                </a:solidFill>
                <a:latin typeface="Noto Sans JP"/>
              </a:rPr>
              <a:t>上の</a:t>
            </a:r>
            <a:r>
              <a:rPr lang="en-US" altLang="ja-JP" dirty="0">
                <a:solidFill>
                  <a:srgbClr val="000000"/>
                </a:solidFill>
                <a:latin typeface="Noto Sans JP"/>
              </a:rPr>
              <a:t>BNB</a:t>
            </a:r>
            <a:r>
              <a:rPr lang="ja-JP" altLang="en-US">
                <a:solidFill>
                  <a:srgbClr val="000000"/>
                </a:solidFill>
                <a:latin typeface="Noto Sans JP"/>
              </a:rPr>
              <a:t>をロックし、特別コントラクトから</a:t>
            </a:r>
            <a:r>
              <a:rPr lang="en-US" altLang="ja-JP" dirty="0">
                <a:solidFill>
                  <a:srgbClr val="000000"/>
                </a:solidFill>
                <a:latin typeface="Noto Sans JP"/>
              </a:rPr>
              <a:t>BSC</a:t>
            </a:r>
            <a:r>
              <a:rPr lang="ja-JP" altLang="en-US">
                <a:solidFill>
                  <a:srgbClr val="000000"/>
                </a:solidFill>
                <a:latin typeface="Noto Sans JP"/>
              </a:rPr>
              <a:t>上の転送のターゲットアドレスへの対応する金額のロックを解除します。</a:t>
            </a:r>
          </a:p>
        </p:txBody>
      </p:sp>
    </p:spTree>
    <p:extLst>
      <p:ext uri="{BB962C8B-B14F-4D97-AF65-F5344CB8AC3E}">
        <p14:creationId xmlns:p14="http://schemas.microsoft.com/office/powerpoint/2010/main" val="180349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97C149D-06B3-D14F-BA6E-886CDE13B070}"/>
              </a:ext>
            </a:extLst>
          </p:cNvPr>
          <p:cNvPicPr>
            <a:picLocks noChangeAspect="1"/>
          </p:cNvPicPr>
          <p:nvPr/>
        </p:nvPicPr>
        <p:blipFill>
          <a:blip r:embed="rId2"/>
          <a:stretch>
            <a:fillRect/>
          </a:stretch>
        </p:blipFill>
        <p:spPr>
          <a:xfrm>
            <a:off x="638218" y="2055693"/>
            <a:ext cx="7867563" cy="4457959"/>
          </a:xfrm>
          <a:prstGeom prst="rect">
            <a:avLst/>
          </a:prstGeom>
        </p:spPr>
      </p:pic>
      <p:sp>
        <p:nvSpPr>
          <p:cNvPr id="3" name="正方形/長方形 2">
            <a:extLst>
              <a:ext uri="{FF2B5EF4-FFF2-40B4-BE49-F238E27FC236}">
                <a16:creationId xmlns:a16="http://schemas.microsoft.com/office/drawing/2014/main" id="{753D3BEA-0C89-5448-A1D0-0F182536BFEC}"/>
              </a:ext>
            </a:extLst>
          </p:cNvPr>
          <p:cNvSpPr/>
          <p:nvPr/>
        </p:nvSpPr>
        <p:spPr>
          <a:xfrm>
            <a:off x="243002" y="548680"/>
            <a:ext cx="2715423" cy="461665"/>
          </a:xfrm>
          <a:prstGeom prst="rect">
            <a:avLst/>
          </a:prstGeom>
        </p:spPr>
        <p:txBody>
          <a:bodyPr wrap="none">
            <a:spAutoFit/>
          </a:bodyPr>
          <a:lstStyle/>
          <a:p>
            <a:r>
              <a:rPr lang="en-US" altLang="ja-JP" sz="2400" b="1" dirty="0">
                <a:solidFill>
                  <a:srgbClr val="000000"/>
                </a:solidFill>
                <a:latin typeface="Noto Sans JP"/>
              </a:rPr>
              <a:t>BNB from BSC to BC</a:t>
            </a:r>
            <a:endParaRPr lang="ja-JP" altLang="en-US" sz="2400" b="1">
              <a:solidFill>
                <a:srgbClr val="000000"/>
              </a:solidFill>
              <a:latin typeface="Noto Sans JP"/>
            </a:endParaRPr>
          </a:p>
        </p:txBody>
      </p:sp>
      <p:sp>
        <p:nvSpPr>
          <p:cNvPr id="4" name="正方形/長方形 3">
            <a:extLst>
              <a:ext uri="{FF2B5EF4-FFF2-40B4-BE49-F238E27FC236}">
                <a16:creationId xmlns:a16="http://schemas.microsoft.com/office/drawing/2014/main" id="{278C63EF-83AE-4248-820B-BDA7F89C8EE7}"/>
              </a:ext>
            </a:extLst>
          </p:cNvPr>
          <p:cNvSpPr/>
          <p:nvPr/>
        </p:nvSpPr>
        <p:spPr>
          <a:xfrm>
            <a:off x="243002" y="1120676"/>
            <a:ext cx="8900998" cy="646331"/>
          </a:xfrm>
          <a:prstGeom prst="rect">
            <a:avLst/>
          </a:prstGeom>
        </p:spPr>
        <p:txBody>
          <a:bodyPr wrap="square">
            <a:spAutoFit/>
          </a:bodyPr>
          <a:lstStyle/>
          <a:p>
            <a:r>
              <a:rPr lang="en-US" altLang="ja-JP" dirty="0">
                <a:solidFill>
                  <a:srgbClr val="000000"/>
                </a:solidFill>
                <a:latin typeface="Noto Sans JP"/>
              </a:rPr>
              <a:t>BSC</a:t>
            </a:r>
            <a:r>
              <a:rPr lang="ja-JP" altLang="en-US">
                <a:solidFill>
                  <a:srgbClr val="000000"/>
                </a:solidFill>
                <a:latin typeface="Noto Sans JP"/>
              </a:rPr>
              <a:t>から</a:t>
            </a:r>
            <a:r>
              <a:rPr lang="en-US" altLang="ja-JP" dirty="0">
                <a:solidFill>
                  <a:srgbClr val="000000"/>
                </a:solidFill>
                <a:latin typeface="Noto Sans JP"/>
              </a:rPr>
              <a:t>BC</a:t>
            </a:r>
            <a:r>
              <a:rPr lang="ja-JP" altLang="en-US">
                <a:solidFill>
                  <a:srgbClr val="000000"/>
                </a:solidFill>
                <a:latin typeface="Noto Sans JP"/>
              </a:rPr>
              <a:t>の場合、</a:t>
            </a:r>
            <a:r>
              <a:rPr lang="en-US" altLang="ja-JP" dirty="0">
                <a:solidFill>
                  <a:srgbClr val="000000"/>
                </a:solidFill>
                <a:latin typeface="Noto Sans JP"/>
              </a:rPr>
              <a:t>BSC</a:t>
            </a:r>
            <a:r>
              <a:rPr lang="ja-JP" altLang="en-US">
                <a:solidFill>
                  <a:srgbClr val="000000"/>
                </a:solidFill>
                <a:latin typeface="Noto Sans JP"/>
              </a:rPr>
              <a:t>の送信元アドレスから</a:t>
            </a:r>
            <a:r>
              <a:rPr lang="en-US" altLang="ja-JP" dirty="0">
                <a:solidFill>
                  <a:srgbClr val="000000"/>
                </a:solidFill>
                <a:latin typeface="Noto Sans JP"/>
              </a:rPr>
              <a:t>BNB</a:t>
            </a:r>
            <a:r>
              <a:rPr lang="ja-JP" altLang="en-US">
                <a:solidFill>
                  <a:srgbClr val="000000"/>
                </a:solidFill>
                <a:latin typeface="Noto Sans JP"/>
              </a:rPr>
              <a:t>を特別なコントラクトにロックし、</a:t>
            </a:r>
            <a:r>
              <a:rPr lang="en-US" altLang="ja-JP" dirty="0">
                <a:solidFill>
                  <a:srgbClr val="000000"/>
                </a:solidFill>
                <a:latin typeface="Noto Sans JP"/>
              </a:rPr>
              <a:t>BC</a:t>
            </a:r>
            <a:r>
              <a:rPr lang="ja-JP" altLang="en-US">
                <a:solidFill>
                  <a:srgbClr val="000000"/>
                </a:solidFill>
                <a:latin typeface="Noto Sans JP"/>
              </a:rPr>
              <a:t>のロックされた金額をシステムから解放しターゲットアドレスへ送金する。</a:t>
            </a:r>
          </a:p>
        </p:txBody>
      </p:sp>
    </p:spTree>
    <p:extLst>
      <p:ext uri="{BB962C8B-B14F-4D97-AF65-F5344CB8AC3E}">
        <p14:creationId xmlns:p14="http://schemas.microsoft.com/office/powerpoint/2010/main" val="414963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5A829AD-09AE-0943-BDDF-829B69172790}"/>
              </a:ext>
            </a:extLst>
          </p:cNvPr>
          <p:cNvSpPr/>
          <p:nvPr/>
        </p:nvSpPr>
        <p:spPr>
          <a:xfrm>
            <a:off x="251520" y="548680"/>
            <a:ext cx="1070806" cy="461665"/>
          </a:xfrm>
          <a:prstGeom prst="rect">
            <a:avLst/>
          </a:prstGeom>
        </p:spPr>
        <p:txBody>
          <a:bodyPr wrap="none">
            <a:spAutoFit/>
          </a:bodyPr>
          <a:lstStyle/>
          <a:p>
            <a:r>
              <a:rPr lang="ja-JP" altLang="en-US" sz="2400" b="1">
                <a:solidFill>
                  <a:srgbClr val="000000"/>
                </a:solidFill>
                <a:latin typeface="Noto Sans JP"/>
              </a:rPr>
              <a:t>BEP-20</a:t>
            </a:r>
          </a:p>
        </p:txBody>
      </p:sp>
      <p:sp>
        <p:nvSpPr>
          <p:cNvPr id="3" name="正方形/長方形 2">
            <a:extLst>
              <a:ext uri="{FF2B5EF4-FFF2-40B4-BE49-F238E27FC236}">
                <a16:creationId xmlns:a16="http://schemas.microsoft.com/office/drawing/2014/main" id="{6F36D1D8-0F7A-234B-882F-E0D8B3DC3D80}"/>
              </a:ext>
            </a:extLst>
          </p:cNvPr>
          <p:cNvSpPr/>
          <p:nvPr/>
        </p:nvSpPr>
        <p:spPr>
          <a:xfrm>
            <a:off x="539552" y="921351"/>
            <a:ext cx="3959738" cy="369332"/>
          </a:xfrm>
          <a:prstGeom prst="rect">
            <a:avLst/>
          </a:prstGeom>
        </p:spPr>
        <p:txBody>
          <a:bodyPr wrap="none">
            <a:spAutoFit/>
          </a:bodyPr>
          <a:lstStyle/>
          <a:p>
            <a:r>
              <a:rPr lang="ja-JP" altLang="en-US">
                <a:solidFill>
                  <a:srgbClr val="000000"/>
                </a:solidFill>
                <a:latin typeface="Noto Sans JP"/>
              </a:rPr>
              <a:t>Binance SmartChainのトークン標準です</a:t>
            </a:r>
          </a:p>
        </p:txBody>
      </p:sp>
      <p:sp>
        <p:nvSpPr>
          <p:cNvPr id="4" name="正方形/長方形 3">
            <a:extLst>
              <a:ext uri="{FF2B5EF4-FFF2-40B4-BE49-F238E27FC236}">
                <a16:creationId xmlns:a16="http://schemas.microsoft.com/office/drawing/2014/main" id="{A01461BE-5B1F-A34C-8822-E40221EAD40F}"/>
              </a:ext>
            </a:extLst>
          </p:cNvPr>
          <p:cNvSpPr/>
          <p:nvPr/>
        </p:nvSpPr>
        <p:spPr>
          <a:xfrm>
            <a:off x="561364" y="1319954"/>
            <a:ext cx="8475131" cy="646331"/>
          </a:xfrm>
          <a:prstGeom prst="rect">
            <a:avLst/>
          </a:prstGeom>
        </p:spPr>
        <p:txBody>
          <a:bodyPr wrap="square">
            <a:spAutoFit/>
          </a:bodyPr>
          <a:lstStyle/>
          <a:p>
            <a:r>
              <a:rPr lang="ja-JP" altLang="en-US">
                <a:solidFill>
                  <a:srgbClr val="000000"/>
                </a:solidFill>
                <a:latin typeface="Noto Sans JP"/>
              </a:rPr>
              <a:t>Binance ChainのBEP-2およびEthereumのERC-20と類似しているため、両方と互換性があります。</a:t>
            </a:r>
          </a:p>
        </p:txBody>
      </p:sp>
      <p:sp>
        <p:nvSpPr>
          <p:cNvPr id="5" name="正方形/長方形 4">
            <a:extLst>
              <a:ext uri="{FF2B5EF4-FFF2-40B4-BE49-F238E27FC236}">
                <a16:creationId xmlns:a16="http://schemas.microsoft.com/office/drawing/2014/main" id="{FDF73E7C-2FA7-2A46-B197-7B010DC8F4CC}"/>
              </a:ext>
            </a:extLst>
          </p:cNvPr>
          <p:cNvSpPr/>
          <p:nvPr/>
        </p:nvSpPr>
        <p:spPr>
          <a:xfrm>
            <a:off x="181182" y="2314466"/>
            <a:ext cx="11575032" cy="4247317"/>
          </a:xfrm>
          <a:prstGeom prst="rect">
            <a:avLst/>
          </a:prstGeom>
        </p:spPr>
        <p:txBody>
          <a:bodyPr wrap="square">
            <a:spAutoFit/>
          </a:bodyPr>
          <a:lstStyle/>
          <a:p>
            <a:r>
              <a:rPr lang="ja-JP" altLang="en-US"/>
              <a:t>interface IBEP20 {</a:t>
            </a:r>
          </a:p>
          <a:p>
            <a:r>
              <a:rPr lang="ja-JP" altLang="en-US"/>
              <a:t>  function totalSupply() external view returns (uint256);</a:t>
            </a:r>
          </a:p>
          <a:p>
            <a:r>
              <a:rPr lang="ja-JP" altLang="en-US"/>
              <a:t>  function decimals() external view returns (uint8);</a:t>
            </a:r>
          </a:p>
          <a:p>
            <a:r>
              <a:rPr lang="ja-JP" altLang="en-US"/>
              <a:t>  function symbol() external view returns (string memory);</a:t>
            </a:r>
          </a:p>
          <a:p>
            <a:r>
              <a:rPr lang="ja-JP" altLang="en-US"/>
              <a:t>  function name() external view returns (string memory);</a:t>
            </a:r>
          </a:p>
          <a:p>
            <a:r>
              <a:rPr lang="ja-JP" altLang="en-US"/>
              <a:t>  </a:t>
            </a:r>
            <a:r>
              <a:rPr lang="ja-JP" altLang="en-US">
                <a:solidFill>
                  <a:srgbClr val="FF0000"/>
                </a:solidFill>
              </a:rPr>
              <a:t>function getOwner() external view returns (address);</a:t>
            </a:r>
          </a:p>
          <a:p>
            <a:r>
              <a:rPr lang="ja-JP" altLang="en-US"/>
              <a:t>  function balanceOf(address account) external view returns (uint256);</a:t>
            </a:r>
          </a:p>
          <a:p>
            <a:r>
              <a:rPr lang="ja-JP" altLang="en-US"/>
              <a:t>  function transfer(address recipient, uint256 amount) external returns (bool);</a:t>
            </a:r>
          </a:p>
          <a:p>
            <a:r>
              <a:rPr lang="ja-JP" altLang="en-US"/>
              <a:t>  function allowance(address _owner, address spender) external view returns (uint256);</a:t>
            </a:r>
          </a:p>
          <a:p>
            <a:r>
              <a:rPr lang="ja-JP" altLang="en-US"/>
              <a:t>  function approve(address spender, uint256 amount) external returns (bool);</a:t>
            </a:r>
          </a:p>
          <a:p>
            <a:r>
              <a:rPr lang="ja-JP" altLang="en-US"/>
              <a:t>  function transferFrom(address sender, address recipient, uint256 amount) </a:t>
            </a:r>
            <a:endParaRPr lang="en-US" altLang="ja-JP" dirty="0"/>
          </a:p>
          <a:p>
            <a:r>
              <a:rPr lang="en-US" altLang="ja-JP" dirty="0"/>
              <a:t>                                                                                                       </a:t>
            </a:r>
            <a:r>
              <a:rPr lang="ja-JP" altLang="en-US"/>
              <a:t>external returns (bool);</a:t>
            </a:r>
          </a:p>
          <a:p>
            <a:r>
              <a:rPr lang="ja-JP" altLang="en-US"/>
              <a:t>  event Transfer(address indexed from, address indexed to, uint256 value);</a:t>
            </a:r>
          </a:p>
          <a:p>
            <a:r>
              <a:rPr lang="ja-JP" altLang="en-US"/>
              <a:t>  event Approval(address indexed owner, address indexed spender, uint256 value);</a:t>
            </a:r>
          </a:p>
          <a:p>
            <a:r>
              <a:rPr lang="ja-JP" altLang="en-US"/>
              <a:t>}</a:t>
            </a:r>
          </a:p>
        </p:txBody>
      </p:sp>
      <p:sp>
        <p:nvSpPr>
          <p:cNvPr id="6" name="正方形/長方形 5">
            <a:extLst>
              <a:ext uri="{FF2B5EF4-FFF2-40B4-BE49-F238E27FC236}">
                <a16:creationId xmlns:a16="http://schemas.microsoft.com/office/drawing/2014/main" id="{CF0FAE3F-09D7-D345-89D7-CB44C5DCD8F4}"/>
              </a:ext>
            </a:extLst>
          </p:cNvPr>
          <p:cNvSpPr/>
          <p:nvPr/>
        </p:nvSpPr>
        <p:spPr>
          <a:xfrm>
            <a:off x="540006" y="1810890"/>
            <a:ext cx="9470214" cy="369332"/>
          </a:xfrm>
          <a:prstGeom prst="rect">
            <a:avLst/>
          </a:prstGeom>
        </p:spPr>
        <p:txBody>
          <a:bodyPr wrap="square">
            <a:spAutoFit/>
          </a:bodyPr>
          <a:lstStyle/>
          <a:p>
            <a:r>
              <a:rPr lang="en-US" altLang="ja-JP" dirty="0">
                <a:hlinkClick r:id="rId2"/>
              </a:rPr>
              <a:t>https://www.binance.com/en/support/announcement/c7e2b4f39fa549ed812d825adbc6e210</a:t>
            </a:r>
            <a:endParaRPr lang="ja-JP" altLang="en-US"/>
          </a:p>
        </p:txBody>
      </p:sp>
    </p:spTree>
    <p:extLst>
      <p:ext uri="{BB962C8B-B14F-4D97-AF65-F5344CB8AC3E}">
        <p14:creationId xmlns:p14="http://schemas.microsoft.com/office/powerpoint/2010/main" val="3386048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DA79CE4-1A7D-2347-8809-D52A4D04D9A4}"/>
              </a:ext>
            </a:extLst>
          </p:cNvPr>
          <p:cNvSpPr/>
          <p:nvPr/>
        </p:nvSpPr>
        <p:spPr>
          <a:xfrm>
            <a:off x="323528" y="840085"/>
            <a:ext cx="8640960" cy="2031325"/>
          </a:xfrm>
          <a:prstGeom prst="rect">
            <a:avLst/>
          </a:prstGeom>
        </p:spPr>
        <p:txBody>
          <a:bodyPr wrap="square">
            <a:spAutoFit/>
          </a:bodyPr>
          <a:lstStyle/>
          <a:p>
            <a:r>
              <a:rPr lang="ja-JP" altLang="en-US">
                <a:solidFill>
                  <a:srgbClr val="000000"/>
                </a:solidFill>
                <a:latin typeface="Noto Sans JP"/>
              </a:rPr>
              <a:t>デュアルチェーン</a:t>
            </a:r>
            <a:r>
              <a:rPr lang="en-US" altLang="ja-JP" dirty="0">
                <a:solidFill>
                  <a:srgbClr val="000000"/>
                </a:solidFill>
                <a:latin typeface="Noto Sans JP"/>
              </a:rPr>
              <a:t>(dual-chain)</a:t>
            </a:r>
            <a:r>
              <a:rPr lang="ja-JP" altLang="en-US">
                <a:solidFill>
                  <a:srgbClr val="000000"/>
                </a:solidFill>
                <a:latin typeface="Noto Sans JP"/>
              </a:rPr>
              <a:t>戦略は、ユーザーが</a:t>
            </a:r>
            <a:r>
              <a:rPr lang="en-US" altLang="ja-JP" dirty="0">
                <a:solidFill>
                  <a:srgbClr val="000000"/>
                </a:solidFill>
                <a:latin typeface="Noto Sans JP"/>
              </a:rPr>
              <a:t>BC</a:t>
            </a:r>
            <a:r>
              <a:rPr lang="ja-JP" altLang="en-US">
                <a:solidFill>
                  <a:srgbClr val="000000"/>
                </a:solidFill>
                <a:latin typeface="Noto Sans JP"/>
              </a:rPr>
              <a:t>で高速送金と取引を利用し、</a:t>
            </a:r>
            <a:r>
              <a:rPr lang="en-US" altLang="ja-JP" dirty="0">
                <a:solidFill>
                  <a:srgbClr val="000000"/>
                </a:solidFill>
                <a:latin typeface="Noto Sans JP"/>
              </a:rPr>
              <a:t>BSC</a:t>
            </a:r>
            <a:r>
              <a:rPr lang="ja-JP" altLang="en-US">
                <a:solidFill>
                  <a:srgbClr val="000000"/>
                </a:solidFill>
                <a:latin typeface="Noto Sans JP"/>
              </a:rPr>
              <a:t>で柔軟で拡張可能なプログラミングを利用できるようにすることです</a:t>
            </a:r>
            <a:r>
              <a:rPr lang="en-US" altLang="ja-JP" dirty="0">
                <a:solidFill>
                  <a:srgbClr val="000000"/>
                </a:solidFill>
                <a:latin typeface="Noto Sans JP"/>
              </a:rPr>
              <a:t>.</a:t>
            </a:r>
          </a:p>
          <a:p>
            <a:endParaRPr lang="en-US" altLang="ja-JP" dirty="0">
              <a:solidFill>
                <a:srgbClr val="000000"/>
              </a:solidFill>
              <a:latin typeface="Noto Sans JP"/>
            </a:endParaRPr>
          </a:p>
          <a:p>
            <a:endParaRPr lang="en-US" altLang="ja-JP" dirty="0">
              <a:solidFill>
                <a:srgbClr val="000000"/>
              </a:solidFill>
              <a:latin typeface="Noto Sans JP"/>
            </a:endParaRPr>
          </a:p>
          <a:p>
            <a:r>
              <a:rPr lang="ja-JP" altLang="en-US">
                <a:solidFill>
                  <a:srgbClr val="000000"/>
                </a:solidFill>
                <a:latin typeface="Noto Sans JP"/>
              </a:rPr>
              <a:t>ユーザビリティと拡張性を高めるためには、コミュニティは以下の課題の取り組む要。</a:t>
            </a:r>
            <a:endParaRPr lang="en-US" altLang="ja-JP" dirty="0">
              <a:solidFill>
                <a:srgbClr val="000000"/>
              </a:solidFill>
              <a:latin typeface="Noto Sans JP"/>
            </a:endParaRPr>
          </a:p>
          <a:p>
            <a:endParaRPr lang="en-US" altLang="ja-JP" dirty="0"/>
          </a:p>
          <a:p>
            <a:endParaRPr lang="ja-JP" altLang="en-US"/>
          </a:p>
        </p:txBody>
      </p:sp>
      <p:sp>
        <p:nvSpPr>
          <p:cNvPr id="3" name="正方形/長方形 2">
            <a:extLst>
              <a:ext uri="{FF2B5EF4-FFF2-40B4-BE49-F238E27FC236}">
                <a16:creationId xmlns:a16="http://schemas.microsoft.com/office/drawing/2014/main" id="{6298B6F9-1AC3-C74A-A4E4-1E74729FF828}"/>
              </a:ext>
            </a:extLst>
          </p:cNvPr>
          <p:cNvSpPr/>
          <p:nvPr/>
        </p:nvSpPr>
        <p:spPr>
          <a:xfrm>
            <a:off x="468542" y="2780928"/>
            <a:ext cx="8639962" cy="3170099"/>
          </a:xfrm>
          <a:prstGeom prst="rect">
            <a:avLst/>
          </a:prstGeom>
        </p:spPr>
        <p:txBody>
          <a:bodyPr wrap="square">
            <a:spAutoFit/>
          </a:bodyPr>
          <a:lstStyle/>
          <a:p>
            <a:r>
              <a:rPr lang="ja-JP" altLang="en-US" sz="2000">
                <a:solidFill>
                  <a:srgbClr val="1727D5"/>
                </a:solidFill>
                <a:latin typeface="Noto Sans JP"/>
              </a:rPr>
              <a:t>1.　異なるビジネスユースケースに異なるデジタルアセットモデルを追加します。</a:t>
            </a:r>
          </a:p>
          <a:p>
            <a:endParaRPr lang="ja-JP" altLang="en-US" sz="2000">
              <a:solidFill>
                <a:srgbClr val="1727D5"/>
              </a:solidFill>
              <a:latin typeface="Noto Sans JP"/>
            </a:endParaRPr>
          </a:p>
          <a:p>
            <a:r>
              <a:rPr lang="ja-JP" altLang="en-US" sz="2000">
                <a:solidFill>
                  <a:srgbClr val="1727D5"/>
                </a:solidFill>
                <a:latin typeface="Noto Sans JP"/>
              </a:rPr>
              <a:t>2.　より多くのデータフィード、特にDEX市場データをBinanceDEXからBSCに通信できるようにします。</a:t>
            </a:r>
          </a:p>
          <a:p>
            <a:endParaRPr lang="ja-JP" altLang="en-US" sz="2000">
              <a:solidFill>
                <a:srgbClr val="1727D5"/>
              </a:solidFill>
              <a:latin typeface="Noto Sans JP"/>
            </a:endParaRPr>
          </a:p>
          <a:p>
            <a:r>
              <a:rPr lang="ja-JP" altLang="en-US" sz="2000">
                <a:solidFill>
                  <a:srgbClr val="1727D5"/>
                </a:solidFill>
                <a:latin typeface="Noto Sans JP"/>
              </a:rPr>
              <a:t>3.　アップグレードを含む、イーサリアムや他のブロックチェーンと統合するためのインターフェースと互換性を提供します。</a:t>
            </a:r>
          </a:p>
          <a:p>
            <a:endParaRPr lang="ja-JP" altLang="en-US" sz="2000">
              <a:solidFill>
                <a:srgbClr val="1727D5"/>
              </a:solidFill>
              <a:latin typeface="Noto Sans JP"/>
            </a:endParaRPr>
          </a:p>
          <a:p>
            <a:r>
              <a:rPr lang="ja-JP" altLang="en-US" sz="2000">
                <a:solidFill>
                  <a:srgbClr val="1727D5"/>
                </a:solidFill>
                <a:latin typeface="Noto Sans JP"/>
              </a:rPr>
              <a:t>4.　クライアント側のウォレットのエクスペリエンスを改善して、ブロックチェーンをより便利に使用します</a:t>
            </a:r>
          </a:p>
        </p:txBody>
      </p:sp>
      <p:sp>
        <p:nvSpPr>
          <p:cNvPr id="4" name="正方形/長方形 3">
            <a:extLst>
              <a:ext uri="{FF2B5EF4-FFF2-40B4-BE49-F238E27FC236}">
                <a16:creationId xmlns:a16="http://schemas.microsoft.com/office/drawing/2014/main" id="{FCCB1D3C-D6E6-6B4E-A0C9-00301429BEA5}"/>
              </a:ext>
            </a:extLst>
          </p:cNvPr>
          <p:cNvSpPr/>
          <p:nvPr/>
        </p:nvSpPr>
        <p:spPr>
          <a:xfrm>
            <a:off x="6116" y="378420"/>
            <a:ext cx="1000595" cy="461665"/>
          </a:xfrm>
          <a:prstGeom prst="rect">
            <a:avLst/>
          </a:prstGeom>
        </p:spPr>
        <p:txBody>
          <a:bodyPr wrap="none">
            <a:spAutoFit/>
          </a:bodyPr>
          <a:lstStyle/>
          <a:p>
            <a:r>
              <a:rPr lang="ja-JP" altLang="en-US" sz="2400" b="1">
                <a:solidFill>
                  <a:srgbClr val="000000"/>
                </a:solidFill>
                <a:latin typeface="Noto Sans JP"/>
              </a:rPr>
              <a:t>まとめ</a:t>
            </a:r>
          </a:p>
        </p:txBody>
      </p:sp>
    </p:spTree>
    <p:extLst>
      <p:ext uri="{BB962C8B-B14F-4D97-AF65-F5344CB8AC3E}">
        <p14:creationId xmlns:p14="http://schemas.microsoft.com/office/powerpoint/2010/main" val="3400027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D1980C45-1CE9-4900-A64B-A1EBDC7AC67D}"/>
              </a:ext>
            </a:extLst>
          </p:cNvPr>
          <p:cNvSpPr txBox="1"/>
          <p:nvPr/>
        </p:nvSpPr>
        <p:spPr>
          <a:xfrm>
            <a:off x="1907704" y="2204864"/>
            <a:ext cx="8663492" cy="523220"/>
          </a:xfrm>
          <a:prstGeom prst="rect">
            <a:avLst/>
          </a:prstGeom>
          <a:noFill/>
        </p:spPr>
        <p:txBody>
          <a:bodyPr wrap="square" rtlCol="0">
            <a:spAutoFit/>
          </a:bodyPr>
          <a:lstStyle/>
          <a:p>
            <a:pPr algn="l"/>
            <a:r>
              <a:rPr lang="ja-JP" altLang="en-US" sz="2800" b="0" dirty="0">
                <a:latin typeface="Meiryo" charset="-128"/>
                <a:ea typeface="Meiryo" charset="-128"/>
                <a:cs typeface="Meiryo" charset="-128"/>
              </a:rPr>
              <a:t>ご清聴ありがとうございました</a:t>
            </a:r>
            <a:endParaRPr lang="en-US" altLang="ja-JP" sz="2800" b="0" dirty="0">
              <a:latin typeface="Meiryo" charset="-128"/>
              <a:ea typeface="Meiryo" charset="-128"/>
              <a:cs typeface="Meiryo" charset="-128"/>
            </a:endParaRPr>
          </a:p>
        </p:txBody>
      </p:sp>
      <p:pic>
        <p:nvPicPr>
          <p:cNvPr id="9" name="図 8">
            <a:extLst>
              <a:ext uri="{FF2B5EF4-FFF2-40B4-BE49-F238E27FC236}">
                <a16:creationId xmlns:a16="http://schemas.microsoft.com/office/drawing/2014/main" id="{325E3234-2C54-4369-958D-78E1803C6B99}"/>
              </a:ext>
            </a:extLst>
          </p:cNvPr>
          <p:cNvPicPr>
            <a:picLocks noChangeAspect="1"/>
          </p:cNvPicPr>
          <p:nvPr/>
        </p:nvPicPr>
        <p:blipFill>
          <a:blip r:embed="rId3"/>
          <a:stretch>
            <a:fillRect/>
          </a:stretch>
        </p:blipFill>
        <p:spPr>
          <a:xfrm>
            <a:off x="3131840" y="2996952"/>
            <a:ext cx="2520280" cy="1915320"/>
          </a:xfrm>
          <a:prstGeom prst="rect">
            <a:avLst/>
          </a:prstGeom>
        </p:spPr>
      </p:pic>
    </p:spTree>
    <p:extLst>
      <p:ext uri="{BB962C8B-B14F-4D97-AF65-F5344CB8AC3E}">
        <p14:creationId xmlns:p14="http://schemas.microsoft.com/office/powerpoint/2010/main" val="117685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3337D10-5562-0140-9850-C2AB37E42267}"/>
              </a:ext>
            </a:extLst>
          </p:cNvPr>
          <p:cNvSpPr/>
          <p:nvPr/>
        </p:nvSpPr>
        <p:spPr>
          <a:xfrm>
            <a:off x="413175" y="2879322"/>
            <a:ext cx="1313180" cy="369332"/>
          </a:xfrm>
          <a:prstGeom prst="rect">
            <a:avLst/>
          </a:prstGeom>
        </p:spPr>
        <p:txBody>
          <a:bodyPr wrap="none">
            <a:spAutoFit/>
          </a:bodyPr>
          <a:lstStyle/>
          <a:p>
            <a:r>
              <a:rPr lang="ja-JP" altLang="en-US" b="1">
                <a:solidFill>
                  <a:srgbClr val="000000"/>
                </a:solidFill>
                <a:latin typeface="Noto Sans JP"/>
              </a:rPr>
              <a:t>収益</a:t>
            </a:r>
            <a:r>
              <a:rPr lang="ja-JP" altLang="en-US">
                <a:solidFill>
                  <a:srgbClr val="000000"/>
                </a:solidFill>
                <a:latin typeface="Noto Sans JP"/>
              </a:rPr>
              <a:t>モデル</a:t>
            </a:r>
          </a:p>
        </p:txBody>
      </p:sp>
      <p:pic>
        <p:nvPicPr>
          <p:cNvPr id="3" name="図 2">
            <a:extLst>
              <a:ext uri="{FF2B5EF4-FFF2-40B4-BE49-F238E27FC236}">
                <a16:creationId xmlns:a16="http://schemas.microsoft.com/office/drawing/2014/main" id="{94ED1BC1-F579-8441-BC84-223B849E6E03}"/>
              </a:ext>
            </a:extLst>
          </p:cNvPr>
          <p:cNvPicPr>
            <a:picLocks noChangeAspect="1"/>
          </p:cNvPicPr>
          <p:nvPr/>
        </p:nvPicPr>
        <p:blipFill>
          <a:blip r:embed="rId3"/>
          <a:stretch>
            <a:fillRect/>
          </a:stretch>
        </p:blipFill>
        <p:spPr>
          <a:xfrm>
            <a:off x="426395" y="3174453"/>
            <a:ext cx="8603922" cy="3309945"/>
          </a:xfrm>
          <a:prstGeom prst="rect">
            <a:avLst/>
          </a:prstGeom>
        </p:spPr>
      </p:pic>
      <p:sp>
        <p:nvSpPr>
          <p:cNvPr id="4" name="正方形/長方形 3">
            <a:extLst>
              <a:ext uri="{FF2B5EF4-FFF2-40B4-BE49-F238E27FC236}">
                <a16:creationId xmlns:a16="http://schemas.microsoft.com/office/drawing/2014/main" id="{1C000AE7-5063-714C-B92A-172B6BE81CD1}"/>
              </a:ext>
            </a:extLst>
          </p:cNvPr>
          <p:cNvSpPr/>
          <p:nvPr/>
        </p:nvSpPr>
        <p:spPr>
          <a:xfrm>
            <a:off x="28600" y="403739"/>
            <a:ext cx="3538276" cy="461665"/>
          </a:xfrm>
          <a:prstGeom prst="rect">
            <a:avLst/>
          </a:prstGeom>
        </p:spPr>
        <p:txBody>
          <a:bodyPr wrap="none">
            <a:spAutoFit/>
          </a:bodyPr>
          <a:lstStyle/>
          <a:p>
            <a:r>
              <a:rPr lang="ja-JP" altLang="en-US" sz="2400" b="1">
                <a:solidFill>
                  <a:srgbClr val="000000"/>
                </a:solidFill>
                <a:latin typeface="Noto Sans JP"/>
              </a:rPr>
              <a:t>binance.com取引所（</a:t>
            </a:r>
            <a:r>
              <a:rPr lang="en-US" altLang="ja-JP" sz="2400" b="1" dirty="0">
                <a:solidFill>
                  <a:srgbClr val="000000"/>
                </a:solidFill>
                <a:latin typeface="Noto Sans JP"/>
              </a:rPr>
              <a:t>CEX</a:t>
            </a:r>
            <a:r>
              <a:rPr lang="ja-JP" altLang="en-US" sz="2400" b="1">
                <a:solidFill>
                  <a:srgbClr val="000000"/>
                </a:solidFill>
                <a:latin typeface="Noto Sans JP"/>
              </a:rPr>
              <a:t>）</a:t>
            </a:r>
          </a:p>
        </p:txBody>
      </p:sp>
      <p:sp>
        <p:nvSpPr>
          <p:cNvPr id="5" name="正方形/長方形 4">
            <a:extLst>
              <a:ext uri="{FF2B5EF4-FFF2-40B4-BE49-F238E27FC236}">
                <a16:creationId xmlns:a16="http://schemas.microsoft.com/office/drawing/2014/main" id="{C4619299-D645-204A-9243-C77964BCDE5A}"/>
              </a:ext>
            </a:extLst>
          </p:cNvPr>
          <p:cNvSpPr/>
          <p:nvPr/>
        </p:nvSpPr>
        <p:spPr>
          <a:xfrm>
            <a:off x="277997" y="918012"/>
            <a:ext cx="8866003" cy="646331"/>
          </a:xfrm>
          <a:prstGeom prst="rect">
            <a:avLst/>
          </a:prstGeom>
        </p:spPr>
        <p:txBody>
          <a:bodyPr wrap="square">
            <a:spAutoFit/>
          </a:bodyPr>
          <a:lstStyle/>
          <a:p>
            <a:r>
              <a:rPr lang="ja-JP" altLang="en-US">
                <a:solidFill>
                  <a:srgbClr val="00B050"/>
                </a:solidFill>
                <a:latin typeface="Noto Sans JP"/>
              </a:rPr>
              <a:t>　・　メジャーな暗号資産</a:t>
            </a:r>
            <a:r>
              <a:rPr lang="en-US" altLang="ja-JP" dirty="0">
                <a:solidFill>
                  <a:srgbClr val="00B050"/>
                </a:solidFill>
                <a:latin typeface="Noto Sans JP"/>
              </a:rPr>
              <a:t>(</a:t>
            </a:r>
            <a:r>
              <a:rPr lang="ja-JP" altLang="en-US">
                <a:solidFill>
                  <a:srgbClr val="00B050"/>
                </a:solidFill>
                <a:latin typeface="Noto Sans JP"/>
              </a:rPr>
              <a:t>仮想通貨</a:t>
            </a:r>
            <a:r>
              <a:rPr lang="en-US" altLang="ja-JP" dirty="0">
                <a:solidFill>
                  <a:srgbClr val="00B050"/>
                </a:solidFill>
                <a:latin typeface="Noto Sans JP"/>
              </a:rPr>
              <a:t>)</a:t>
            </a:r>
            <a:r>
              <a:rPr lang="ja-JP" altLang="en-US">
                <a:solidFill>
                  <a:srgbClr val="00B050"/>
                </a:solidFill>
                <a:latin typeface="Noto Sans JP"/>
              </a:rPr>
              <a:t>をほぼ網羅！</a:t>
            </a:r>
            <a:endParaRPr lang="en-US" altLang="ja-JP" dirty="0">
              <a:solidFill>
                <a:srgbClr val="00B050"/>
              </a:solidFill>
              <a:latin typeface="Noto Sans JP"/>
            </a:endParaRPr>
          </a:p>
          <a:p>
            <a:r>
              <a:rPr lang="ja-JP" altLang="en-US">
                <a:solidFill>
                  <a:srgbClr val="00B050"/>
                </a:solidFill>
                <a:latin typeface="Noto Sans JP"/>
              </a:rPr>
              <a:t>　　　　好きなコインをどれでも板形式で取引可能。</a:t>
            </a:r>
          </a:p>
        </p:txBody>
      </p:sp>
      <p:sp>
        <p:nvSpPr>
          <p:cNvPr id="6" name="正方形/長方形 5">
            <a:extLst>
              <a:ext uri="{FF2B5EF4-FFF2-40B4-BE49-F238E27FC236}">
                <a16:creationId xmlns:a16="http://schemas.microsoft.com/office/drawing/2014/main" id="{DCEDAD13-EB3E-3A4F-8247-FAEEA4F54108}"/>
              </a:ext>
            </a:extLst>
          </p:cNvPr>
          <p:cNvSpPr/>
          <p:nvPr/>
        </p:nvSpPr>
        <p:spPr>
          <a:xfrm>
            <a:off x="277997" y="1630431"/>
            <a:ext cx="8470467" cy="646331"/>
          </a:xfrm>
          <a:prstGeom prst="rect">
            <a:avLst/>
          </a:prstGeom>
        </p:spPr>
        <p:txBody>
          <a:bodyPr wrap="square">
            <a:spAutoFit/>
          </a:bodyPr>
          <a:lstStyle/>
          <a:p>
            <a:r>
              <a:rPr lang="ja-JP" altLang="en-US">
                <a:solidFill>
                  <a:srgbClr val="00B050"/>
                </a:solidFill>
                <a:latin typeface="Noto Sans JP"/>
              </a:rPr>
              <a:t>　・　取引手数料一律</a:t>
            </a:r>
            <a:r>
              <a:rPr lang="en-US" altLang="ja-JP" dirty="0">
                <a:solidFill>
                  <a:srgbClr val="00B050"/>
                </a:solidFill>
                <a:latin typeface="Noto Sans JP"/>
              </a:rPr>
              <a:t>0.1%</a:t>
            </a:r>
            <a:r>
              <a:rPr lang="ja-JP" altLang="en-US">
                <a:solidFill>
                  <a:srgbClr val="00B050"/>
                </a:solidFill>
                <a:latin typeface="Noto Sans JP"/>
              </a:rPr>
              <a:t>と格安！</a:t>
            </a:r>
            <a:r>
              <a:rPr lang="en-US" altLang="ja-JP" dirty="0">
                <a:solidFill>
                  <a:srgbClr val="00B050"/>
                </a:solidFill>
                <a:latin typeface="Noto Sans JP"/>
              </a:rPr>
              <a:t>(BNB</a:t>
            </a:r>
            <a:r>
              <a:rPr lang="ja-JP" altLang="en-US">
                <a:solidFill>
                  <a:srgbClr val="00B050"/>
                </a:solidFill>
                <a:latin typeface="Noto Sans JP"/>
              </a:rPr>
              <a:t>で取引手数料を支払うように設定しておくと</a:t>
            </a:r>
            <a:endParaRPr lang="en-US" altLang="ja-JP" dirty="0">
              <a:solidFill>
                <a:srgbClr val="00B050"/>
              </a:solidFill>
              <a:latin typeface="Noto Sans JP"/>
            </a:endParaRPr>
          </a:p>
          <a:p>
            <a:r>
              <a:rPr lang="ja-JP" altLang="en-US">
                <a:solidFill>
                  <a:srgbClr val="00B050"/>
                </a:solidFill>
                <a:latin typeface="Noto Sans JP"/>
              </a:rPr>
              <a:t>　　　、更に安い取引手数料</a:t>
            </a:r>
            <a:r>
              <a:rPr lang="en-US" altLang="ja-JP" dirty="0">
                <a:solidFill>
                  <a:srgbClr val="00B050"/>
                </a:solidFill>
                <a:latin typeface="Noto Sans JP"/>
              </a:rPr>
              <a:t>0.05%</a:t>
            </a:r>
            <a:r>
              <a:rPr lang="ja-JP" altLang="en-US">
                <a:solidFill>
                  <a:srgbClr val="00B050"/>
                </a:solidFill>
                <a:latin typeface="Noto Sans JP"/>
              </a:rPr>
              <a:t>で取引が可能！</a:t>
            </a:r>
            <a:r>
              <a:rPr lang="en-US" altLang="ja-JP" dirty="0">
                <a:solidFill>
                  <a:srgbClr val="00B050"/>
                </a:solidFill>
                <a:latin typeface="Noto Sans JP"/>
              </a:rPr>
              <a:t>)</a:t>
            </a:r>
            <a:endParaRPr lang="ja-JP" altLang="en-US">
              <a:solidFill>
                <a:srgbClr val="00B050"/>
              </a:solidFill>
              <a:latin typeface="Noto Sans JP"/>
            </a:endParaRPr>
          </a:p>
        </p:txBody>
      </p:sp>
      <p:sp>
        <p:nvSpPr>
          <p:cNvPr id="7" name="正方形/長方形 6">
            <a:extLst>
              <a:ext uri="{FF2B5EF4-FFF2-40B4-BE49-F238E27FC236}">
                <a16:creationId xmlns:a16="http://schemas.microsoft.com/office/drawing/2014/main" id="{9DE72D7A-B024-3542-ACE9-F82B2EE8AB47}"/>
              </a:ext>
            </a:extLst>
          </p:cNvPr>
          <p:cNvSpPr/>
          <p:nvPr/>
        </p:nvSpPr>
        <p:spPr>
          <a:xfrm>
            <a:off x="277997" y="2393376"/>
            <a:ext cx="8603921" cy="369332"/>
          </a:xfrm>
          <a:prstGeom prst="rect">
            <a:avLst/>
          </a:prstGeom>
        </p:spPr>
        <p:txBody>
          <a:bodyPr wrap="square">
            <a:spAutoFit/>
          </a:bodyPr>
          <a:lstStyle/>
          <a:p>
            <a:r>
              <a:rPr lang="ja-JP" altLang="en-US">
                <a:solidFill>
                  <a:srgbClr val="00B050"/>
                </a:solidFill>
                <a:latin typeface="Noto Sans JP"/>
              </a:rPr>
              <a:t>　・　海外取引所とはいえ安心・安全であると様々なメディアから評価を受けています。</a:t>
            </a:r>
          </a:p>
        </p:txBody>
      </p:sp>
    </p:spTree>
    <p:extLst>
      <p:ext uri="{BB962C8B-B14F-4D97-AF65-F5344CB8AC3E}">
        <p14:creationId xmlns:p14="http://schemas.microsoft.com/office/powerpoint/2010/main" val="299757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47022AF-4C14-A84F-8144-E9FA8C2356B9}"/>
              </a:ext>
            </a:extLst>
          </p:cNvPr>
          <p:cNvPicPr>
            <a:picLocks noChangeAspect="1"/>
          </p:cNvPicPr>
          <p:nvPr/>
        </p:nvPicPr>
        <p:blipFill>
          <a:blip r:embed="rId2"/>
          <a:stretch>
            <a:fillRect/>
          </a:stretch>
        </p:blipFill>
        <p:spPr>
          <a:xfrm>
            <a:off x="1107" y="741987"/>
            <a:ext cx="9144000" cy="5374026"/>
          </a:xfrm>
          <a:prstGeom prst="rect">
            <a:avLst/>
          </a:prstGeom>
        </p:spPr>
      </p:pic>
      <p:sp>
        <p:nvSpPr>
          <p:cNvPr id="4" name="正方形/長方形 3">
            <a:extLst>
              <a:ext uri="{FF2B5EF4-FFF2-40B4-BE49-F238E27FC236}">
                <a16:creationId xmlns:a16="http://schemas.microsoft.com/office/drawing/2014/main" id="{8E0C5297-A32A-FF4F-BAC3-AE7F60E393FE}"/>
              </a:ext>
            </a:extLst>
          </p:cNvPr>
          <p:cNvSpPr/>
          <p:nvPr/>
        </p:nvSpPr>
        <p:spPr>
          <a:xfrm>
            <a:off x="0" y="418821"/>
            <a:ext cx="6876256" cy="369332"/>
          </a:xfrm>
          <a:prstGeom prst="rect">
            <a:avLst/>
          </a:prstGeom>
        </p:spPr>
        <p:txBody>
          <a:bodyPr wrap="square">
            <a:spAutoFit/>
          </a:bodyPr>
          <a:lstStyle/>
          <a:p>
            <a:r>
              <a:rPr lang="en-US" altLang="ja-JP" dirty="0">
                <a:hlinkClick r:id="rId3"/>
              </a:rPr>
              <a:t>https://www.binance.com/en/trade/BTC_USDT</a:t>
            </a:r>
            <a:endParaRPr lang="ja-JP" altLang="en-US"/>
          </a:p>
        </p:txBody>
      </p:sp>
    </p:spTree>
    <p:extLst>
      <p:ext uri="{BB962C8B-B14F-4D97-AF65-F5344CB8AC3E}">
        <p14:creationId xmlns:p14="http://schemas.microsoft.com/office/powerpoint/2010/main" val="177984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E971B2-4800-43AD-AD17-21B5C66C7F2C}"/>
              </a:ext>
            </a:extLst>
          </p:cNvPr>
          <p:cNvSpPr/>
          <p:nvPr/>
        </p:nvSpPr>
        <p:spPr>
          <a:xfrm>
            <a:off x="395536" y="692696"/>
            <a:ext cx="7776864" cy="1477328"/>
          </a:xfrm>
          <a:prstGeom prst="rect">
            <a:avLst/>
          </a:prstGeom>
        </p:spPr>
        <p:txBody>
          <a:bodyPr wrap="square">
            <a:spAutoFit/>
          </a:bodyPr>
          <a:lstStyle/>
          <a:p>
            <a:endParaRPr lang="en-US" altLang="ja-JP" dirty="0">
              <a:solidFill>
                <a:srgbClr val="000000"/>
              </a:solidFill>
              <a:latin typeface="Noto Sans JP"/>
            </a:endParaRPr>
          </a:p>
          <a:p>
            <a:r>
              <a:rPr lang="ja-JP" altLang="en-US">
                <a:solidFill>
                  <a:srgbClr val="000000"/>
                </a:solidFill>
                <a:latin typeface="Noto Sans JP"/>
              </a:rPr>
              <a:t>取引所</a:t>
            </a:r>
            <a:r>
              <a:rPr lang="en-US" altLang="ja-JP" dirty="0" err="1">
                <a:solidFill>
                  <a:srgbClr val="000000"/>
                </a:solidFill>
                <a:latin typeface="Noto Sans JP"/>
              </a:rPr>
              <a:t>OKEx</a:t>
            </a:r>
            <a:r>
              <a:rPr lang="ja-JP" altLang="en-US">
                <a:solidFill>
                  <a:srgbClr val="000000"/>
                </a:solidFill>
                <a:latin typeface="Noto Sans JP"/>
              </a:rPr>
              <a:t>は</a:t>
            </a:r>
            <a:r>
              <a:rPr lang="en-US" altLang="ja-JP" dirty="0">
                <a:solidFill>
                  <a:srgbClr val="000000"/>
                </a:solidFill>
                <a:latin typeface="Noto Sans JP"/>
              </a:rPr>
              <a:t>10/16</a:t>
            </a:r>
            <a:r>
              <a:rPr lang="ja-JP" altLang="en-US">
                <a:solidFill>
                  <a:srgbClr val="000000"/>
                </a:solidFill>
                <a:latin typeface="Noto Sans JP"/>
              </a:rPr>
              <a:t>より、すべての仮想通貨銘柄の出金を停止したことを</a:t>
            </a:r>
            <a:r>
              <a:rPr lang="ja-JP" altLang="en-US">
                <a:solidFill>
                  <a:srgbClr val="000000"/>
                </a:solidFill>
                <a:latin typeface="Noto Sans JP"/>
                <a:hlinkClick r:id="rId3">
                  <a:extLst>
                    <a:ext uri="{A12FA001-AC4F-418D-AE19-62706E023703}">
                      <ahyp:hlinkClr xmlns:ahyp="http://schemas.microsoft.com/office/drawing/2018/hyperlinkcolor" val="tx"/>
                    </a:ext>
                  </a:extLst>
                </a:hlinkClick>
              </a:rPr>
              <a:t>発表</a:t>
            </a:r>
            <a:r>
              <a:rPr lang="ja-JP" altLang="en-US">
                <a:solidFill>
                  <a:srgbClr val="000000"/>
                </a:solidFill>
                <a:latin typeface="Noto Sans JP"/>
              </a:rPr>
              <a:t>した。</a:t>
            </a:r>
            <a:endParaRPr lang="en-US" altLang="ja-JP" dirty="0">
              <a:solidFill>
                <a:srgbClr val="000000"/>
              </a:solidFill>
              <a:latin typeface="Noto Sans JP"/>
            </a:endParaRPr>
          </a:p>
          <a:p>
            <a:endParaRPr lang="en-US" altLang="ja-JP" dirty="0">
              <a:solidFill>
                <a:srgbClr val="111111"/>
              </a:solidFill>
              <a:latin typeface="Hiragino Kaku Gothic ProN"/>
            </a:endParaRPr>
          </a:p>
          <a:p>
            <a:endParaRPr lang="ja-JP" altLang="en-US" dirty="0"/>
          </a:p>
        </p:txBody>
      </p:sp>
      <p:pic>
        <p:nvPicPr>
          <p:cNvPr id="8" name="図 7">
            <a:extLst>
              <a:ext uri="{FF2B5EF4-FFF2-40B4-BE49-F238E27FC236}">
                <a16:creationId xmlns:a16="http://schemas.microsoft.com/office/drawing/2014/main" id="{E0223766-81E2-C44B-9A9E-BF42170DC311}"/>
              </a:ext>
            </a:extLst>
          </p:cNvPr>
          <p:cNvPicPr>
            <a:picLocks noChangeAspect="1"/>
          </p:cNvPicPr>
          <p:nvPr/>
        </p:nvPicPr>
        <p:blipFill>
          <a:blip r:embed="rId4"/>
          <a:stretch>
            <a:fillRect/>
          </a:stretch>
        </p:blipFill>
        <p:spPr>
          <a:xfrm>
            <a:off x="711179" y="1857672"/>
            <a:ext cx="7429500" cy="1930400"/>
          </a:xfrm>
          <a:prstGeom prst="rect">
            <a:avLst/>
          </a:prstGeom>
        </p:spPr>
      </p:pic>
      <p:pic>
        <p:nvPicPr>
          <p:cNvPr id="9" name="図 8">
            <a:extLst>
              <a:ext uri="{FF2B5EF4-FFF2-40B4-BE49-F238E27FC236}">
                <a16:creationId xmlns:a16="http://schemas.microsoft.com/office/drawing/2014/main" id="{2F647ECD-289C-674F-BD92-C4FC6F1E1CC8}"/>
              </a:ext>
            </a:extLst>
          </p:cNvPr>
          <p:cNvPicPr>
            <a:picLocks noChangeAspect="1"/>
          </p:cNvPicPr>
          <p:nvPr/>
        </p:nvPicPr>
        <p:blipFill>
          <a:blip r:embed="rId5"/>
          <a:stretch>
            <a:fillRect/>
          </a:stretch>
        </p:blipFill>
        <p:spPr>
          <a:xfrm>
            <a:off x="711179" y="3887766"/>
            <a:ext cx="5661021" cy="2567195"/>
          </a:xfrm>
          <a:prstGeom prst="rect">
            <a:avLst/>
          </a:prstGeom>
        </p:spPr>
      </p:pic>
      <p:sp>
        <p:nvSpPr>
          <p:cNvPr id="10" name="正方形/長方形 9">
            <a:extLst>
              <a:ext uri="{FF2B5EF4-FFF2-40B4-BE49-F238E27FC236}">
                <a16:creationId xmlns:a16="http://schemas.microsoft.com/office/drawing/2014/main" id="{DC50824E-22F0-D84F-BA2F-9C591D3E450D}"/>
              </a:ext>
            </a:extLst>
          </p:cNvPr>
          <p:cNvSpPr/>
          <p:nvPr/>
        </p:nvSpPr>
        <p:spPr>
          <a:xfrm>
            <a:off x="6476927" y="4571198"/>
            <a:ext cx="2592288" cy="1200329"/>
          </a:xfrm>
          <a:prstGeom prst="rect">
            <a:avLst/>
          </a:prstGeom>
        </p:spPr>
        <p:txBody>
          <a:bodyPr wrap="square">
            <a:spAutoFit/>
          </a:bodyPr>
          <a:lstStyle/>
          <a:p>
            <a:pPr lvl="0" eaLnBrk="0" hangingPunct="0">
              <a:spcBef>
                <a:spcPct val="30000"/>
              </a:spcBef>
              <a:defRPr/>
            </a:pPr>
            <a:r>
              <a:rPr lang="en-US" altLang="ja-JP" dirty="0">
                <a:hlinkClick r:id="rId3"/>
              </a:rPr>
              <a:t>https://www.okex.com/support/hc/en-us/articles/360051090391</a:t>
            </a:r>
            <a:endParaRPr lang="en-US" altLang="ja-JP" dirty="0"/>
          </a:p>
        </p:txBody>
      </p:sp>
      <p:sp>
        <p:nvSpPr>
          <p:cNvPr id="11" name="正方形/長方形 10">
            <a:extLst>
              <a:ext uri="{FF2B5EF4-FFF2-40B4-BE49-F238E27FC236}">
                <a16:creationId xmlns:a16="http://schemas.microsoft.com/office/drawing/2014/main" id="{1187DFE5-078F-644E-AF53-D760F3964234}"/>
              </a:ext>
            </a:extLst>
          </p:cNvPr>
          <p:cNvSpPr/>
          <p:nvPr/>
        </p:nvSpPr>
        <p:spPr>
          <a:xfrm>
            <a:off x="35496" y="458183"/>
            <a:ext cx="2906565" cy="461665"/>
          </a:xfrm>
          <a:prstGeom prst="rect">
            <a:avLst/>
          </a:prstGeom>
        </p:spPr>
        <p:txBody>
          <a:bodyPr wrap="none">
            <a:spAutoFit/>
          </a:bodyPr>
          <a:lstStyle/>
          <a:p>
            <a:r>
              <a:rPr lang="ja-JP" altLang="en-US" sz="2400" b="1">
                <a:solidFill>
                  <a:srgbClr val="000000"/>
                </a:solidFill>
                <a:latin typeface="Noto Sans JP"/>
              </a:rPr>
              <a:t>話題となっています。</a:t>
            </a:r>
            <a:endParaRPr lang="en-US" altLang="ja-JP" sz="2400" b="1" dirty="0">
              <a:solidFill>
                <a:srgbClr val="000000"/>
              </a:solidFill>
              <a:latin typeface="Noto Sans JP"/>
            </a:endParaRPr>
          </a:p>
        </p:txBody>
      </p:sp>
    </p:spTree>
    <p:extLst>
      <p:ext uri="{BB962C8B-B14F-4D97-AF65-F5344CB8AC3E}">
        <p14:creationId xmlns:p14="http://schemas.microsoft.com/office/powerpoint/2010/main" val="66578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EE798D-0637-4443-81D5-8A7C1A3C1CAE}"/>
              </a:ext>
            </a:extLst>
          </p:cNvPr>
          <p:cNvSpPr/>
          <p:nvPr/>
        </p:nvSpPr>
        <p:spPr>
          <a:xfrm>
            <a:off x="10235" y="424401"/>
            <a:ext cx="4572000" cy="461665"/>
          </a:xfrm>
          <a:prstGeom prst="rect">
            <a:avLst/>
          </a:prstGeom>
        </p:spPr>
        <p:txBody>
          <a:bodyPr>
            <a:spAutoFit/>
          </a:bodyPr>
          <a:lstStyle/>
          <a:p>
            <a:r>
              <a:rPr lang="en-US" altLang="ja-JP" sz="2400" b="1" dirty="0" err="1">
                <a:solidFill>
                  <a:srgbClr val="000000"/>
                </a:solidFill>
                <a:latin typeface="Noto Sans JP"/>
              </a:rPr>
              <a:t>Binance</a:t>
            </a:r>
            <a:r>
              <a:rPr lang="en-US" altLang="ja-JP" sz="2400" b="1" dirty="0">
                <a:solidFill>
                  <a:srgbClr val="000000"/>
                </a:solidFill>
                <a:latin typeface="Noto Sans JP"/>
              </a:rPr>
              <a:t> Chain/</a:t>
            </a:r>
            <a:r>
              <a:rPr lang="en-US" altLang="ja-JP" sz="2400" b="1" dirty="0" err="1">
                <a:solidFill>
                  <a:srgbClr val="000000"/>
                </a:solidFill>
                <a:latin typeface="Noto Sans JP"/>
              </a:rPr>
              <a:t>Binance</a:t>
            </a:r>
            <a:r>
              <a:rPr lang="en-US" altLang="ja-JP" sz="2400" b="1" dirty="0">
                <a:solidFill>
                  <a:srgbClr val="000000"/>
                </a:solidFill>
                <a:latin typeface="Noto Sans JP"/>
              </a:rPr>
              <a:t> DEX</a:t>
            </a:r>
            <a:endParaRPr lang="ja-JP" altLang="en-US" sz="2400" b="1">
              <a:solidFill>
                <a:srgbClr val="000000"/>
              </a:solidFill>
              <a:latin typeface="Noto Sans JP"/>
            </a:endParaRPr>
          </a:p>
        </p:txBody>
      </p:sp>
      <p:sp>
        <p:nvSpPr>
          <p:cNvPr id="6" name="正方形/長方形 5">
            <a:extLst>
              <a:ext uri="{FF2B5EF4-FFF2-40B4-BE49-F238E27FC236}">
                <a16:creationId xmlns:a16="http://schemas.microsoft.com/office/drawing/2014/main" id="{E6FABE6A-A2E3-C44B-A86E-B36BB0212C6B}"/>
              </a:ext>
            </a:extLst>
          </p:cNvPr>
          <p:cNvSpPr/>
          <p:nvPr/>
        </p:nvSpPr>
        <p:spPr>
          <a:xfrm>
            <a:off x="251520" y="1231592"/>
            <a:ext cx="8424936" cy="1477328"/>
          </a:xfrm>
          <a:prstGeom prst="rect">
            <a:avLst/>
          </a:prstGeom>
        </p:spPr>
        <p:txBody>
          <a:bodyPr wrap="square">
            <a:spAutoFit/>
          </a:bodyPr>
          <a:lstStyle/>
          <a:p>
            <a:r>
              <a:rPr lang="en-US" altLang="ja-JP" dirty="0" err="1">
                <a:solidFill>
                  <a:srgbClr val="000000"/>
                </a:solidFill>
                <a:latin typeface="Noto Sans JP"/>
              </a:rPr>
              <a:t>Binance</a:t>
            </a:r>
            <a:r>
              <a:rPr lang="en-US" altLang="ja-JP" dirty="0">
                <a:solidFill>
                  <a:srgbClr val="000000"/>
                </a:solidFill>
                <a:latin typeface="Noto Sans JP"/>
              </a:rPr>
              <a:t> Chain</a:t>
            </a:r>
            <a:r>
              <a:rPr lang="ja-JP" altLang="en-US">
                <a:solidFill>
                  <a:srgbClr val="000000"/>
                </a:solidFill>
                <a:latin typeface="Noto Sans JP"/>
              </a:rPr>
              <a:t>は</a:t>
            </a:r>
            <a:r>
              <a:rPr lang="en-US" altLang="ja-JP" dirty="0" err="1">
                <a:solidFill>
                  <a:srgbClr val="000000"/>
                </a:solidFill>
                <a:latin typeface="Noto Sans JP"/>
              </a:rPr>
              <a:t>Binance</a:t>
            </a:r>
            <a:r>
              <a:rPr lang="ja-JP" altLang="en-US">
                <a:solidFill>
                  <a:srgbClr val="000000"/>
                </a:solidFill>
                <a:latin typeface="Noto Sans JP"/>
              </a:rPr>
              <a:t>とそのコミュニティによって開発されたパブリックブロックチェーンシステムです。 </a:t>
            </a:r>
            <a:endParaRPr lang="en-US" altLang="ja-JP" dirty="0">
              <a:solidFill>
                <a:srgbClr val="000000"/>
              </a:solidFill>
              <a:latin typeface="Noto Sans JP"/>
            </a:endParaRPr>
          </a:p>
          <a:p>
            <a:r>
              <a:rPr lang="en-US" altLang="ja-JP" dirty="0" err="1">
                <a:solidFill>
                  <a:srgbClr val="000000"/>
                </a:solidFill>
                <a:latin typeface="Noto Sans JP"/>
              </a:rPr>
              <a:t>Binance</a:t>
            </a:r>
            <a:r>
              <a:rPr lang="en-US" altLang="ja-JP" dirty="0">
                <a:solidFill>
                  <a:srgbClr val="000000"/>
                </a:solidFill>
                <a:latin typeface="Noto Sans JP"/>
              </a:rPr>
              <a:t> DEX</a:t>
            </a:r>
            <a:r>
              <a:rPr lang="ja-JP" altLang="en-US">
                <a:solidFill>
                  <a:srgbClr val="000000"/>
                </a:solidFill>
                <a:latin typeface="Noto Sans JP"/>
              </a:rPr>
              <a:t>は、</a:t>
            </a:r>
            <a:r>
              <a:rPr lang="en-US" altLang="ja-JP" dirty="0" err="1">
                <a:solidFill>
                  <a:srgbClr val="000000"/>
                </a:solidFill>
                <a:latin typeface="Noto Sans JP"/>
              </a:rPr>
              <a:t>Binance</a:t>
            </a:r>
            <a:r>
              <a:rPr lang="en-US" altLang="ja-JP" dirty="0">
                <a:solidFill>
                  <a:srgbClr val="000000"/>
                </a:solidFill>
                <a:latin typeface="Noto Sans JP"/>
              </a:rPr>
              <a:t> Chain</a:t>
            </a:r>
            <a:r>
              <a:rPr lang="ja-JP" altLang="en-US">
                <a:solidFill>
                  <a:srgbClr val="000000"/>
                </a:solidFill>
                <a:latin typeface="Noto Sans JP"/>
              </a:rPr>
              <a:t>の上に開発された分散型交換所を指します。</a:t>
            </a:r>
            <a:endParaRPr lang="en-US" altLang="ja-JP" dirty="0">
              <a:solidFill>
                <a:srgbClr val="000000"/>
              </a:solidFill>
              <a:latin typeface="Noto Sans JP"/>
            </a:endParaRPr>
          </a:p>
          <a:p>
            <a:r>
              <a:rPr lang="en-US" altLang="ja-JP" dirty="0" err="1">
                <a:solidFill>
                  <a:srgbClr val="000000"/>
                </a:solidFill>
                <a:latin typeface="Noto Sans JP"/>
              </a:rPr>
              <a:t>Binance</a:t>
            </a:r>
            <a:r>
              <a:rPr lang="en-US" altLang="ja-JP" dirty="0">
                <a:solidFill>
                  <a:srgbClr val="000000"/>
                </a:solidFill>
                <a:latin typeface="Noto Sans JP"/>
              </a:rPr>
              <a:t> Chain</a:t>
            </a:r>
            <a:r>
              <a:rPr lang="ja-JP" altLang="en-US">
                <a:solidFill>
                  <a:srgbClr val="000000"/>
                </a:solidFill>
                <a:latin typeface="Noto Sans JP"/>
              </a:rPr>
              <a:t>のネイティブトークンを</a:t>
            </a:r>
            <a:r>
              <a:rPr lang="en-US" altLang="ja-JP" dirty="0">
                <a:solidFill>
                  <a:srgbClr val="000000"/>
                </a:solidFill>
                <a:latin typeface="Noto Sans JP"/>
              </a:rPr>
              <a:t>BNB</a:t>
            </a:r>
            <a:r>
              <a:rPr lang="ja-JP" altLang="en-US">
                <a:solidFill>
                  <a:srgbClr val="000000"/>
                </a:solidFill>
                <a:latin typeface="Noto Sans JP"/>
              </a:rPr>
              <a:t>にした。</a:t>
            </a:r>
            <a:endParaRPr lang="en-US" altLang="ja-JP" dirty="0">
              <a:solidFill>
                <a:srgbClr val="000000"/>
              </a:solidFill>
              <a:latin typeface="Noto Sans JP"/>
            </a:endParaRPr>
          </a:p>
          <a:p>
            <a:r>
              <a:rPr lang="en-US" altLang="ja-JP" dirty="0" err="1">
                <a:solidFill>
                  <a:srgbClr val="000000"/>
                </a:solidFill>
                <a:latin typeface="Noto Sans JP"/>
              </a:rPr>
              <a:t>Binance</a:t>
            </a:r>
            <a:r>
              <a:rPr lang="ja-JP" altLang="en-US">
                <a:solidFill>
                  <a:srgbClr val="000000"/>
                </a:solidFill>
                <a:latin typeface="Noto Sans JP"/>
              </a:rPr>
              <a:t> </a:t>
            </a:r>
            <a:r>
              <a:rPr lang="en-US" altLang="ja-JP" dirty="0">
                <a:solidFill>
                  <a:srgbClr val="000000"/>
                </a:solidFill>
                <a:latin typeface="Noto Sans JP"/>
              </a:rPr>
              <a:t>DEX</a:t>
            </a:r>
            <a:r>
              <a:rPr lang="ja-JP" altLang="en-US">
                <a:solidFill>
                  <a:srgbClr val="000000"/>
                </a:solidFill>
                <a:latin typeface="Noto Sans JP"/>
              </a:rPr>
              <a:t>での手数料も</a:t>
            </a:r>
            <a:r>
              <a:rPr lang="en-US" altLang="ja-JP" dirty="0">
                <a:solidFill>
                  <a:srgbClr val="000000"/>
                </a:solidFill>
                <a:latin typeface="Noto Sans JP"/>
              </a:rPr>
              <a:t>BNB</a:t>
            </a:r>
            <a:r>
              <a:rPr lang="ja-JP" altLang="en-US">
                <a:solidFill>
                  <a:srgbClr val="000000"/>
                </a:solidFill>
                <a:latin typeface="Noto Sans JP"/>
              </a:rPr>
              <a:t>で支払うこと。</a:t>
            </a:r>
          </a:p>
        </p:txBody>
      </p:sp>
      <p:pic>
        <p:nvPicPr>
          <p:cNvPr id="7" name="図 6">
            <a:extLst>
              <a:ext uri="{FF2B5EF4-FFF2-40B4-BE49-F238E27FC236}">
                <a16:creationId xmlns:a16="http://schemas.microsoft.com/office/drawing/2014/main" id="{7C0BF611-1AAB-B94A-9DFD-609C6AA71072}"/>
              </a:ext>
            </a:extLst>
          </p:cNvPr>
          <p:cNvPicPr>
            <a:picLocks noChangeAspect="1"/>
          </p:cNvPicPr>
          <p:nvPr/>
        </p:nvPicPr>
        <p:blipFill>
          <a:blip r:embed="rId3"/>
          <a:stretch>
            <a:fillRect/>
          </a:stretch>
        </p:blipFill>
        <p:spPr>
          <a:xfrm>
            <a:off x="237374" y="2810096"/>
            <a:ext cx="8911744" cy="3283200"/>
          </a:xfrm>
          <a:prstGeom prst="rect">
            <a:avLst/>
          </a:prstGeom>
        </p:spPr>
      </p:pic>
      <p:sp>
        <p:nvSpPr>
          <p:cNvPr id="8" name="正方形/長方形 7">
            <a:extLst>
              <a:ext uri="{FF2B5EF4-FFF2-40B4-BE49-F238E27FC236}">
                <a16:creationId xmlns:a16="http://schemas.microsoft.com/office/drawing/2014/main" id="{AA28A3BA-B888-8F44-90B1-FCB6928F58C5}"/>
              </a:ext>
            </a:extLst>
          </p:cNvPr>
          <p:cNvSpPr/>
          <p:nvPr/>
        </p:nvSpPr>
        <p:spPr>
          <a:xfrm>
            <a:off x="1169368" y="6084004"/>
            <a:ext cx="7974632" cy="369332"/>
          </a:xfrm>
          <a:prstGeom prst="rect">
            <a:avLst/>
          </a:prstGeom>
        </p:spPr>
        <p:txBody>
          <a:bodyPr wrap="square">
            <a:spAutoFit/>
          </a:bodyPr>
          <a:lstStyle/>
          <a:p>
            <a:r>
              <a:rPr lang="en-US" altLang="ja-JP" dirty="0">
                <a:hlinkClick r:id="rId4"/>
              </a:rPr>
              <a:t>https://recruit.gmo.jp/engineer/jisedai/blog/binance-chain-token-issue/</a:t>
            </a:r>
            <a:endParaRPr lang="ja-JP" altLang="en-US"/>
          </a:p>
        </p:txBody>
      </p:sp>
      <p:sp>
        <p:nvSpPr>
          <p:cNvPr id="9" name="正方形/長方形 8">
            <a:extLst>
              <a:ext uri="{FF2B5EF4-FFF2-40B4-BE49-F238E27FC236}">
                <a16:creationId xmlns:a16="http://schemas.microsoft.com/office/drawing/2014/main" id="{73FDC764-CCDE-EB43-B2D5-F12A30F5C08A}"/>
              </a:ext>
            </a:extLst>
          </p:cNvPr>
          <p:cNvSpPr/>
          <p:nvPr/>
        </p:nvSpPr>
        <p:spPr>
          <a:xfrm>
            <a:off x="251520" y="899428"/>
            <a:ext cx="2432076" cy="369332"/>
          </a:xfrm>
          <a:prstGeom prst="rect">
            <a:avLst/>
          </a:prstGeom>
        </p:spPr>
        <p:txBody>
          <a:bodyPr wrap="none">
            <a:spAutoFit/>
          </a:bodyPr>
          <a:lstStyle/>
          <a:p>
            <a:r>
              <a:rPr lang="en-US" altLang="ja-JP" dirty="0">
                <a:solidFill>
                  <a:srgbClr val="000000"/>
                </a:solidFill>
                <a:latin typeface="Noto Sans JP"/>
              </a:rPr>
              <a:t>2019</a:t>
            </a:r>
            <a:r>
              <a:rPr lang="ja-JP" altLang="en-US">
                <a:solidFill>
                  <a:srgbClr val="000000"/>
                </a:solidFill>
                <a:latin typeface="Noto Sans JP"/>
              </a:rPr>
              <a:t>年</a:t>
            </a:r>
            <a:r>
              <a:rPr lang="en-US" altLang="ja-JP" dirty="0">
                <a:solidFill>
                  <a:srgbClr val="000000"/>
                </a:solidFill>
                <a:latin typeface="Noto Sans JP"/>
              </a:rPr>
              <a:t>4</a:t>
            </a:r>
            <a:r>
              <a:rPr lang="ja-JP" altLang="en-US">
                <a:solidFill>
                  <a:srgbClr val="000000"/>
                </a:solidFill>
                <a:latin typeface="Noto Sans JP"/>
              </a:rPr>
              <a:t>月にローンチ。</a:t>
            </a:r>
          </a:p>
        </p:txBody>
      </p:sp>
    </p:spTree>
    <p:extLst>
      <p:ext uri="{BB962C8B-B14F-4D97-AF65-F5344CB8AC3E}">
        <p14:creationId xmlns:p14="http://schemas.microsoft.com/office/powerpoint/2010/main" val="188980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8A3A99-A032-C048-B88B-503AE11B758B}"/>
              </a:ext>
            </a:extLst>
          </p:cNvPr>
          <p:cNvPicPr>
            <a:picLocks noChangeAspect="1"/>
          </p:cNvPicPr>
          <p:nvPr/>
        </p:nvPicPr>
        <p:blipFill>
          <a:blip r:embed="rId2"/>
          <a:stretch>
            <a:fillRect/>
          </a:stretch>
        </p:blipFill>
        <p:spPr>
          <a:xfrm>
            <a:off x="18583" y="1052736"/>
            <a:ext cx="9144000" cy="5374026"/>
          </a:xfrm>
          <a:prstGeom prst="rect">
            <a:avLst/>
          </a:prstGeom>
        </p:spPr>
      </p:pic>
      <p:sp>
        <p:nvSpPr>
          <p:cNvPr id="4" name="正方形/長方形 3">
            <a:extLst>
              <a:ext uri="{FF2B5EF4-FFF2-40B4-BE49-F238E27FC236}">
                <a16:creationId xmlns:a16="http://schemas.microsoft.com/office/drawing/2014/main" id="{C01D7E63-D80C-494A-8F20-EA46A4FDACF8}"/>
              </a:ext>
            </a:extLst>
          </p:cNvPr>
          <p:cNvSpPr/>
          <p:nvPr/>
        </p:nvSpPr>
        <p:spPr>
          <a:xfrm>
            <a:off x="323528" y="431238"/>
            <a:ext cx="7200800" cy="369332"/>
          </a:xfrm>
          <a:prstGeom prst="rect">
            <a:avLst/>
          </a:prstGeom>
        </p:spPr>
        <p:txBody>
          <a:bodyPr wrap="square">
            <a:spAutoFit/>
          </a:bodyPr>
          <a:lstStyle/>
          <a:p>
            <a:r>
              <a:rPr lang="en-US" altLang="ja-JP" dirty="0">
                <a:hlinkClick r:id="rId3"/>
              </a:rPr>
              <a:t>https://www.binance.org/en/trade/TWT-8C2_BNB</a:t>
            </a:r>
            <a:endParaRPr lang="ja-JP" altLang="en-US"/>
          </a:p>
        </p:txBody>
      </p:sp>
    </p:spTree>
    <p:extLst>
      <p:ext uri="{BB962C8B-B14F-4D97-AF65-F5344CB8AC3E}">
        <p14:creationId xmlns:p14="http://schemas.microsoft.com/office/powerpoint/2010/main" val="284148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2A10A31-4FE6-CF4C-B9C4-79A09631C74D}"/>
              </a:ext>
            </a:extLst>
          </p:cNvPr>
          <p:cNvPicPr>
            <a:picLocks noChangeAspect="1"/>
          </p:cNvPicPr>
          <p:nvPr/>
        </p:nvPicPr>
        <p:blipFill>
          <a:blip r:embed="rId2"/>
          <a:stretch>
            <a:fillRect/>
          </a:stretch>
        </p:blipFill>
        <p:spPr>
          <a:xfrm>
            <a:off x="0" y="980728"/>
            <a:ext cx="9144000" cy="5374026"/>
          </a:xfrm>
          <a:prstGeom prst="rect">
            <a:avLst/>
          </a:prstGeom>
        </p:spPr>
      </p:pic>
      <p:sp>
        <p:nvSpPr>
          <p:cNvPr id="4" name="テキスト ボックス 3">
            <a:extLst>
              <a:ext uri="{FF2B5EF4-FFF2-40B4-BE49-F238E27FC236}">
                <a16:creationId xmlns:a16="http://schemas.microsoft.com/office/drawing/2014/main" id="{207DB677-B23E-6B46-8198-AD5D0CCF794F}"/>
              </a:ext>
            </a:extLst>
          </p:cNvPr>
          <p:cNvSpPr txBox="1"/>
          <p:nvPr/>
        </p:nvSpPr>
        <p:spPr>
          <a:xfrm>
            <a:off x="323528" y="611396"/>
            <a:ext cx="3031664" cy="369332"/>
          </a:xfrm>
          <a:prstGeom prst="rect">
            <a:avLst/>
          </a:prstGeom>
          <a:noFill/>
        </p:spPr>
        <p:txBody>
          <a:bodyPr wrap="none" rtlCol="0">
            <a:spAutoFit/>
          </a:bodyPr>
          <a:lstStyle/>
          <a:p>
            <a:r>
              <a:rPr lang="en-US" altLang="ja-JP" dirty="0">
                <a:hlinkClick r:id="rId3"/>
              </a:rPr>
              <a:t>https://explorer.binance.org/</a:t>
            </a:r>
            <a:endParaRPr kumimoji="1" lang="ja-JP" altLang="en-US"/>
          </a:p>
        </p:txBody>
      </p:sp>
    </p:spTree>
    <p:extLst>
      <p:ext uri="{BB962C8B-B14F-4D97-AF65-F5344CB8AC3E}">
        <p14:creationId xmlns:p14="http://schemas.microsoft.com/office/powerpoint/2010/main" val="3056551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0F83CB6-90C4-9F41-B599-7A1C6352E3C8}"/>
              </a:ext>
            </a:extLst>
          </p:cNvPr>
          <p:cNvPicPr>
            <a:picLocks noChangeAspect="1"/>
          </p:cNvPicPr>
          <p:nvPr/>
        </p:nvPicPr>
        <p:blipFill>
          <a:blip r:embed="rId2"/>
          <a:stretch>
            <a:fillRect/>
          </a:stretch>
        </p:blipFill>
        <p:spPr>
          <a:xfrm>
            <a:off x="971600" y="3567043"/>
            <a:ext cx="7124576" cy="2958301"/>
          </a:xfrm>
          <a:prstGeom prst="rect">
            <a:avLst/>
          </a:prstGeom>
        </p:spPr>
      </p:pic>
      <p:sp>
        <p:nvSpPr>
          <p:cNvPr id="3" name="正方形/長方形 2">
            <a:extLst>
              <a:ext uri="{FF2B5EF4-FFF2-40B4-BE49-F238E27FC236}">
                <a16:creationId xmlns:a16="http://schemas.microsoft.com/office/drawing/2014/main" id="{091A83EF-62AF-F448-9245-D4414A929F88}"/>
              </a:ext>
            </a:extLst>
          </p:cNvPr>
          <p:cNvSpPr/>
          <p:nvPr/>
        </p:nvSpPr>
        <p:spPr>
          <a:xfrm>
            <a:off x="287524" y="918012"/>
            <a:ext cx="8568952" cy="2862322"/>
          </a:xfrm>
          <a:prstGeom prst="rect">
            <a:avLst/>
          </a:prstGeom>
        </p:spPr>
        <p:txBody>
          <a:bodyPr wrap="square">
            <a:spAutoFit/>
          </a:bodyPr>
          <a:lstStyle/>
          <a:p>
            <a:r>
              <a:rPr lang="ja-JP" altLang="en-US">
                <a:solidFill>
                  <a:srgbClr val="000000"/>
                </a:solidFill>
                <a:latin typeface="Noto Sans JP"/>
              </a:rPr>
              <a:t>Binance Chainのメインネットの立ち上げ後、ユーザーは</a:t>
            </a:r>
            <a:r>
              <a:rPr lang="en-US" altLang="ja-JP" dirty="0">
                <a:solidFill>
                  <a:srgbClr val="000000"/>
                </a:solidFill>
                <a:latin typeface="Noto Sans JP"/>
              </a:rPr>
              <a:t>BNB</a:t>
            </a:r>
            <a:r>
              <a:rPr lang="ja-JP" altLang="en-US">
                <a:solidFill>
                  <a:srgbClr val="000000"/>
                </a:solidFill>
                <a:latin typeface="Noto Sans JP"/>
              </a:rPr>
              <a:t>トークンをEthereumブロックチェーンからBinanceチェーンに移行することが推奨されました。 </a:t>
            </a:r>
            <a:endParaRPr lang="en-US" altLang="ja-JP" dirty="0">
              <a:solidFill>
                <a:srgbClr val="000000"/>
              </a:solidFill>
              <a:latin typeface="Noto Sans JP"/>
            </a:endParaRPr>
          </a:p>
          <a:p>
            <a:endParaRPr lang="en-US" altLang="ja-JP" dirty="0">
              <a:solidFill>
                <a:srgbClr val="000000"/>
              </a:solidFill>
              <a:latin typeface="Noto Sans JP"/>
            </a:endParaRPr>
          </a:p>
          <a:p>
            <a:r>
              <a:rPr lang="ja-JP" altLang="en-US">
                <a:solidFill>
                  <a:srgbClr val="000000"/>
                </a:solidFill>
                <a:latin typeface="Noto Sans JP"/>
              </a:rPr>
              <a:t>そのため、ERC-20 BNBトークン所有者は、トークンを新しく発行された</a:t>
            </a:r>
            <a:r>
              <a:rPr lang="ja-JP" altLang="en-US">
                <a:solidFill>
                  <a:srgbClr val="1727D5"/>
                </a:solidFill>
                <a:latin typeface="Noto Sans JP"/>
              </a:rPr>
              <a:t>BEP2</a:t>
            </a:r>
            <a:r>
              <a:rPr lang="ja-JP" altLang="en-US">
                <a:solidFill>
                  <a:srgbClr val="000000"/>
                </a:solidFill>
                <a:latin typeface="Noto Sans JP"/>
              </a:rPr>
              <a:t> BNBコインに置き換え始めました。 </a:t>
            </a:r>
            <a:endParaRPr lang="en-US" altLang="ja-JP" dirty="0">
              <a:solidFill>
                <a:srgbClr val="000000"/>
              </a:solidFill>
              <a:latin typeface="Noto Sans JP"/>
            </a:endParaRPr>
          </a:p>
          <a:p>
            <a:r>
              <a:rPr lang="ja-JP" altLang="en-US">
                <a:solidFill>
                  <a:srgbClr val="000000"/>
                </a:solidFill>
                <a:latin typeface="Noto Sans JP"/>
              </a:rPr>
              <a:t>メインネットスワップは1：1の比率に従ったため、1つのERC-20BNBは1つのBEP2のBNBと同じ値になりました。 </a:t>
            </a:r>
            <a:endParaRPr lang="en-US" altLang="ja-JP" dirty="0">
              <a:solidFill>
                <a:srgbClr val="000000"/>
              </a:solidFill>
              <a:latin typeface="Noto Sans JP"/>
            </a:endParaRPr>
          </a:p>
          <a:p>
            <a:r>
              <a:rPr lang="ja-JP" altLang="en-US">
                <a:solidFill>
                  <a:srgbClr val="000000"/>
                </a:solidFill>
                <a:latin typeface="Noto Sans JP"/>
              </a:rPr>
              <a:t>スワップ後、残りのすべてのERC-20 BNBトークンがバーンされたため、</a:t>
            </a:r>
            <a:r>
              <a:rPr lang="en-US" altLang="ja-JP" dirty="0">
                <a:solidFill>
                  <a:srgbClr val="000000"/>
                </a:solidFill>
                <a:latin typeface="Noto Sans JP"/>
              </a:rPr>
              <a:t>BEP</a:t>
            </a:r>
            <a:r>
              <a:rPr lang="ja-JP" altLang="en-US">
                <a:solidFill>
                  <a:srgbClr val="000000"/>
                </a:solidFill>
                <a:latin typeface="Noto Sans JP"/>
              </a:rPr>
              <a:t>２のBNBのみを使用できるようになりました。</a:t>
            </a:r>
            <a:endParaRPr lang="en-US" altLang="ja-JP" dirty="0">
              <a:solidFill>
                <a:srgbClr val="000000"/>
              </a:solidFill>
              <a:latin typeface="Noto Sans JP"/>
            </a:endParaRPr>
          </a:p>
          <a:p>
            <a:endParaRPr lang="en-US" altLang="ja-JP" dirty="0">
              <a:solidFill>
                <a:srgbClr val="000000"/>
              </a:solidFill>
              <a:latin typeface="Noto Sans JP"/>
            </a:endParaRPr>
          </a:p>
        </p:txBody>
      </p:sp>
      <p:sp>
        <p:nvSpPr>
          <p:cNvPr id="4" name="正方形/長方形 3">
            <a:extLst>
              <a:ext uri="{FF2B5EF4-FFF2-40B4-BE49-F238E27FC236}">
                <a16:creationId xmlns:a16="http://schemas.microsoft.com/office/drawing/2014/main" id="{A034F829-837F-D643-BFA2-0564B4BA3266}"/>
              </a:ext>
            </a:extLst>
          </p:cNvPr>
          <p:cNvSpPr/>
          <p:nvPr/>
        </p:nvSpPr>
        <p:spPr>
          <a:xfrm>
            <a:off x="35496" y="404664"/>
            <a:ext cx="6109365" cy="461665"/>
          </a:xfrm>
          <a:prstGeom prst="rect">
            <a:avLst/>
          </a:prstGeom>
        </p:spPr>
        <p:txBody>
          <a:bodyPr wrap="none">
            <a:spAutoFit/>
          </a:bodyPr>
          <a:lstStyle/>
          <a:p>
            <a:r>
              <a:rPr lang="ja-JP" altLang="en-US" sz="2400" b="1">
                <a:solidFill>
                  <a:srgbClr val="000000"/>
                </a:solidFill>
                <a:latin typeface="Noto Sans JP"/>
              </a:rPr>
              <a:t>クロースチェーンのトークンのマイグレーション</a:t>
            </a:r>
          </a:p>
        </p:txBody>
      </p:sp>
    </p:spTree>
    <p:extLst>
      <p:ext uri="{BB962C8B-B14F-4D97-AF65-F5344CB8AC3E}">
        <p14:creationId xmlns:p14="http://schemas.microsoft.com/office/powerpoint/2010/main" val="28447342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テーマ">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2007】日本語_カラー" id="{B1715AF3-C86C-9941-B96C-509DE0E352BC}" vid="{D3BBF635-73B7-1A47-A696-AAEF4C1A597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テーマ</Template>
  <TotalTime>21872</TotalTime>
  <Words>1692</Words>
  <Application>Microsoft Macintosh PowerPoint</Application>
  <PresentationFormat>画面に合わせる (4:3)</PresentationFormat>
  <Paragraphs>150</Paragraphs>
  <Slides>28</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28</vt:i4>
      </vt:variant>
    </vt:vector>
  </HeadingPairs>
  <TitlesOfParts>
    <vt:vector size="37" baseType="lpstr">
      <vt:lpstr>A-OTF 新ゴ Pro DB</vt:lpstr>
      <vt:lpstr>A-OTF 新ゴ Pro EL</vt:lpstr>
      <vt:lpstr>Binance Plex</vt:lpstr>
      <vt:lpstr>Hiragino Kaku Gothic ProN</vt:lpstr>
      <vt:lpstr>Noto Sans JP</vt:lpstr>
      <vt:lpstr>Meiryo</vt:lpstr>
      <vt:lpstr>Arial</vt:lpstr>
      <vt:lpstr>Calibri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庄司 拓郎</dc:creator>
  <cp:lastModifiedBy>李　威</cp:lastModifiedBy>
  <cp:revision>1779</cp:revision>
  <dcterms:created xsi:type="dcterms:W3CDTF">2018-09-07T04:41:34Z</dcterms:created>
  <dcterms:modified xsi:type="dcterms:W3CDTF">2020-10-20T06:50:14Z</dcterms:modified>
</cp:coreProperties>
</file>